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9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9144000" cy="5143500"/>
  <p:notesSz cx="6858000" cy="9144000"/>
  <p:embeddedFontLst>
    <p:embeddedFont>
      <p:font typeface="Raleway"/>
      <p:regular r:id="rId50"/>
    </p:embeddedFont>
    <p:embeddedFont>
      <p:font typeface="Lato" panose="020F0502020204030203"/>
      <p:regular r:id="rId51"/>
    </p:embeddedFont>
    <p:embeddedFont>
      <p:font typeface="Roboto" panose="0200000000000000000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8"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8"/>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font" Target="fonts/font6.fntdata"/><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g25f6af9dd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5f6af9dd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3783f47eb00_2_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783f47eb00_2_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3783f47eb00_2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783f47eb00_2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3783f47eb00_2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783f47eb00_2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g3783f47eb00_2_1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783f47eb00_2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3783f47eb00_2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783f47eb00_2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3783f47eb00_2_1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783f47eb00_2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3783f47eb00_2_1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783f47eb00_2_1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37858bc6e33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7858bc6e33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37858bc6e33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7858bc6e33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g3783f47eb00_2_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783f47eb00_2_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g1d9c67055b_0_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d9c67055b_0_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3783f47eb00_2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783f47eb00_2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3783f47eb00_2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783f47eb00_2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37858bc6e33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7858bc6e33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 name="Shape 266"/>
        <p:cNvGrpSpPr/>
        <p:nvPr/>
      </p:nvGrpSpPr>
      <p:grpSpPr>
        <a:xfrm>
          <a:off x="0" y="0"/>
          <a:ext cx="0" cy="0"/>
          <a:chOff x="0" y="0"/>
          <a:chExt cx="0" cy="0"/>
        </a:xfrm>
      </p:grpSpPr>
      <p:sp>
        <p:nvSpPr>
          <p:cNvPr id="267" name="Google Shape;267;g37858bc6e33_0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7858bc6e33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g37858bc6e33_0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7858bc6e33_0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37858bc6e33_0_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7858bc6e33_0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7858bc6e33_0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7858bc6e33_0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37858bc6e33_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7858bc6e33_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4" name="Shape 314"/>
        <p:cNvGrpSpPr/>
        <p:nvPr/>
      </p:nvGrpSpPr>
      <p:grpSpPr>
        <a:xfrm>
          <a:off x="0" y="0"/>
          <a:ext cx="0" cy="0"/>
          <a:chOff x="0" y="0"/>
          <a:chExt cx="0" cy="0"/>
        </a:xfrm>
      </p:grpSpPr>
      <p:sp>
        <p:nvSpPr>
          <p:cNvPr id="315" name="Google Shape;315;g37858bc6e33_0_1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7858bc6e33_0_1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3" name="Shape 323"/>
        <p:cNvGrpSpPr/>
        <p:nvPr/>
      </p:nvGrpSpPr>
      <p:grpSpPr>
        <a:xfrm>
          <a:off x="0" y="0"/>
          <a:ext cx="0" cy="0"/>
          <a:chOff x="0" y="0"/>
          <a:chExt cx="0" cy="0"/>
        </a:xfrm>
      </p:grpSpPr>
      <p:sp>
        <p:nvSpPr>
          <p:cNvPr id="324" name="Google Shape;324;g37858bc6e33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7858bc6e33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3783f47eb00_1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783f47eb00_1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 name="Shape 330"/>
        <p:cNvGrpSpPr/>
        <p:nvPr/>
      </p:nvGrpSpPr>
      <p:grpSpPr>
        <a:xfrm>
          <a:off x="0" y="0"/>
          <a:ext cx="0" cy="0"/>
          <a:chOff x="0" y="0"/>
          <a:chExt cx="0" cy="0"/>
        </a:xfrm>
      </p:grpSpPr>
      <p:sp>
        <p:nvSpPr>
          <p:cNvPr id="331" name="Google Shape;331;g37858bc6e33_0_1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7858bc6e33_0_1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6" name="Shape 336"/>
        <p:cNvGrpSpPr/>
        <p:nvPr/>
      </p:nvGrpSpPr>
      <p:grpSpPr>
        <a:xfrm>
          <a:off x="0" y="0"/>
          <a:ext cx="0" cy="0"/>
          <a:chOff x="0" y="0"/>
          <a:chExt cx="0" cy="0"/>
        </a:xfrm>
      </p:grpSpPr>
      <p:sp>
        <p:nvSpPr>
          <p:cNvPr id="337" name="Google Shape;337;g37858bc6e33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7858bc6e33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 name="Shape 346"/>
        <p:cNvGrpSpPr/>
        <p:nvPr/>
      </p:nvGrpSpPr>
      <p:grpSpPr>
        <a:xfrm>
          <a:off x="0" y="0"/>
          <a:ext cx="0" cy="0"/>
          <a:chOff x="0" y="0"/>
          <a:chExt cx="0" cy="0"/>
        </a:xfrm>
      </p:grpSpPr>
      <p:sp>
        <p:nvSpPr>
          <p:cNvPr id="347" name="Google Shape;347;g37858bc6e33_0_1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7858bc6e33_0_1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4" name="Shape 354"/>
        <p:cNvGrpSpPr/>
        <p:nvPr/>
      </p:nvGrpSpPr>
      <p:grpSpPr>
        <a:xfrm>
          <a:off x="0" y="0"/>
          <a:ext cx="0" cy="0"/>
          <a:chOff x="0" y="0"/>
          <a:chExt cx="0" cy="0"/>
        </a:xfrm>
      </p:grpSpPr>
      <p:sp>
        <p:nvSpPr>
          <p:cNvPr id="355" name="Google Shape;355;g37858bc6e33_0_1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7858bc6e33_0_1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 name="Shape 361"/>
        <p:cNvGrpSpPr/>
        <p:nvPr/>
      </p:nvGrpSpPr>
      <p:grpSpPr>
        <a:xfrm>
          <a:off x="0" y="0"/>
          <a:ext cx="0" cy="0"/>
          <a:chOff x="0" y="0"/>
          <a:chExt cx="0" cy="0"/>
        </a:xfrm>
      </p:grpSpPr>
      <p:sp>
        <p:nvSpPr>
          <p:cNvPr id="362" name="Google Shape;362;g37858bc6e33_0_1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7858bc6e33_0_1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 name="Shape 368"/>
        <p:cNvGrpSpPr/>
        <p:nvPr/>
      </p:nvGrpSpPr>
      <p:grpSpPr>
        <a:xfrm>
          <a:off x="0" y="0"/>
          <a:ext cx="0" cy="0"/>
          <a:chOff x="0" y="0"/>
          <a:chExt cx="0" cy="0"/>
        </a:xfrm>
      </p:grpSpPr>
      <p:sp>
        <p:nvSpPr>
          <p:cNvPr id="369" name="Google Shape;369;g37858bc6e33_0_1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7858bc6e33_0_1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 name="Shape 376"/>
        <p:cNvGrpSpPr/>
        <p:nvPr/>
      </p:nvGrpSpPr>
      <p:grpSpPr>
        <a:xfrm>
          <a:off x="0" y="0"/>
          <a:ext cx="0" cy="0"/>
          <a:chOff x="0" y="0"/>
          <a:chExt cx="0" cy="0"/>
        </a:xfrm>
      </p:grpSpPr>
      <p:sp>
        <p:nvSpPr>
          <p:cNvPr id="377" name="Google Shape;377;g37858bc6e33_0_2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7858bc6e33_0_2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3783f47eb00_2_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783f47eb00_2_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g37858bc6e33_0_2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7858bc6e33_0_2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5" name="Shape 395"/>
        <p:cNvGrpSpPr/>
        <p:nvPr/>
      </p:nvGrpSpPr>
      <p:grpSpPr>
        <a:xfrm>
          <a:off x="0" y="0"/>
          <a:ext cx="0" cy="0"/>
          <a:chOff x="0" y="0"/>
          <a:chExt cx="0" cy="0"/>
        </a:xfrm>
      </p:grpSpPr>
      <p:sp>
        <p:nvSpPr>
          <p:cNvPr id="396" name="Google Shape;396;g37858bc6e33_0_2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7858bc6e33_0_2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37858bc6e33_0_2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7858bc6e33_0_2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g37858bc6e33_0_2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7858bc6e33_0_2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g1d9c67055b_0_1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d9c67055b_0_1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3" name="Shape 413"/>
        <p:cNvGrpSpPr/>
        <p:nvPr/>
      </p:nvGrpSpPr>
      <p:grpSpPr>
        <a:xfrm>
          <a:off x="0" y="0"/>
          <a:ext cx="0" cy="0"/>
          <a:chOff x="0" y="0"/>
          <a:chExt cx="0" cy="0"/>
        </a:xfrm>
      </p:grpSpPr>
      <p:sp>
        <p:nvSpPr>
          <p:cNvPr id="414" name="Google Shape;414;g1d9c67055b_0_1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d9c67055b_0_1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29"/>
        <p:cNvGrpSpPr/>
        <p:nvPr/>
      </p:nvGrpSpPr>
      <p:grpSpPr>
        <a:xfrm>
          <a:off x="0" y="0"/>
          <a:ext cx="0" cy="0"/>
          <a:chOff x="0" y="0"/>
          <a:chExt cx="0" cy="0"/>
        </a:xfrm>
      </p:grpSpPr>
      <p:sp>
        <p:nvSpPr>
          <p:cNvPr id="130" name="Google Shape;130;g251622d556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1622d556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1d9c67055b_0_1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d9c67055b_0_1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251622d556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622d556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3783f47eb00_2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783f47eb00_2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g3783f47eb00_2_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783f47eb00_2_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Google Shape;14;p2"/>
          <p:cNvSpPr txBox="1"/>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 name="Google Shape;77;p11"/>
          <p:cNvSpPr txBox="1"/>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80" name="Shape 80"/>
        <p:cNvGrpSpPr/>
        <p:nvPr/>
      </p:nvGrpSpPr>
      <p:grpSpPr>
        <a:xfrm>
          <a:off x="0" y="0"/>
          <a:ext cx="0" cy="0"/>
          <a:chOff x="0" y="0"/>
          <a:chExt cx="0" cy="0"/>
        </a:xfrm>
      </p:grpSpPr>
      <p:sp>
        <p:nvSpPr>
          <p:cNvPr id="81" name="Google Shape;81;p12"/>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82" name="Shape 82"/>
        <p:cNvGrpSpPr/>
        <p:nvPr/>
      </p:nvGrpSpPr>
      <p:grpSpPr>
        <a:xfrm>
          <a:off x="0" y="0"/>
          <a:ext cx="0" cy="0"/>
          <a:chOff x="0" y="0"/>
          <a:chExt cx="0" cy="0"/>
        </a:xfrm>
      </p:grpSpPr>
      <p:pic>
        <p:nvPicPr>
          <p:cNvPr id="83" name="Google Shape;83;p13" descr="Side view of hands writing in a notebook at a cafe"/>
          <p:cNvPicPr preferRelativeResize="0"/>
          <p:nvPr/>
        </p:nvPicPr>
        <p:blipFill rotWithShape="1">
          <a:blip r:embed="rId2"/>
          <a:srcRect l="9050" t="12064" r="54351" b="26446"/>
          <a:stretch>
            <a:fillRect/>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 name="Google Shape;88;p13"/>
          <p:cNvSpPr txBox="1"/>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91" name="Google Shape;91;p13"/>
          <p:cNvSpPr txBox="1"/>
          <p:nvPr>
            <p:ph type="sldNum" idx="12"/>
          </p:nvPr>
        </p:nvSpPr>
        <p:spPr>
          <a:xfrm>
            <a:off x="8536300" y="474985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srcRect l="31883" t="8096" r="25713"/>
          <a:stretch>
            <a:fillRect/>
          </a:stretch>
        </p:blipFill>
        <p:spPr>
          <a:xfrm>
            <a:off x="0" y="0"/>
            <a:ext cx="4575250" cy="5143500"/>
          </a:xfrm>
          <a:prstGeom prst="rect">
            <a:avLst/>
          </a:prstGeom>
          <a:noFill/>
          <a:ln>
            <a:noFill/>
          </a:ln>
        </p:spPr>
      </p:pic>
      <p:sp>
        <p:nvSpPr>
          <p:cNvPr id="94" name="Google Shape;94;p14"/>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 name="Google Shape;98;p14"/>
          <p:cNvSpPr txBox="1"/>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01" name="Google Shape;101;p14"/>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3"/>
          <p:cNvSpPr txBox="1"/>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 name="Google Shape;28;p4"/>
          <p:cNvSpPr txBox="1"/>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0" name="Google Shape;30;p4"/>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36;p5"/>
          <p:cNvSpPr txBox="1"/>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8" name="Google Shape;38;p5"/>
          <p:cNvSpPr txBox="1"/>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9" name="Google Shape;39;p5"/>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6"/>
          <p:cNvSpPr txBox="1"/>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7"/>
          <p:cNvSpPr txBox="1"/>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54" name="Google Shape;54;p7"/>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 name="Google Shape;59;p8"/>
          <p:cNvSpPr txBox="1"/>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9"/>
          <p:cNvSpPr txBox="1"/>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9" name="Google Shape;69;p9"/>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0" name="Shape 70"/>
        <p:cNvGrpSpPr/>
        <p:nvPr/>
      </p:nvGrpSpPr>
      <p:grpSpPr>
        <a:xfrm>
          <a:off x="0" y="0"/>
          <a:ext cx="0" cy="0"/>
          <a:chOff x="0" y="0"/>
          <a:chExt cx="0" cy="0"/>
        </a:xfrm>
      </p:grpSpPr>
      <p:sp>
        <p:nvSpPr>
          <p:cNvPr id="71" name="Google Shape;71;p10"/>
          <p:cNvSpPr txBox="1"/>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p:txBody>
      </p:sp>
      <p:sp>
        <p:nvSpPr>
          <p:cNvPr id="72" name="Google Shape;72;p10"/>
          <p:cNvSpPr txBox="1"/>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8.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8.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8.xml"/><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8.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image" Target="../media/image22.pn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8.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8.xml"/><Relationship Id="rId2" Type="http://schemas.openxmlformats.org/officeDocument/2006/relationships/image" Target="../media/image34.pn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8.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8.xml"/><Relationship Id="rId2" Type="http://schemas.openxmlformats.org/officeDocument/2006/relationships/image" Target="../media/image39.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8.xml"/><Relationship Id="rId2" Type="http://schemas.openxmlformats.org/officeDocument/2006/relationships/image" Target="../media/image44.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1.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15"/>
          <p:cNvSpPr txBox="1"/>
          <p:nvPr>
            <p:ph type="ctrTitle"/>
          </p:nvPr>
        </p:nvSpPr>
        <p:spPr>
          <a:xfrm>
            <a:off x="729450" y="1322450"/>
            <a:ext cx="7674600" cy="1446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双区域探针PCB测试台控制系统的设计与实现</a:t>
            </a:r>
            <a:endParaRPr lang="en-GB"/>
          </a:p>
        </p:txBody>
      </p:sp>
      <p:sp>
        <p:nvSpPr>
          <p:cNvPr id="107" name="Google Shape;107;p15"/>
          <p:cNvSpPr txBox="1"/>
          <p:nvPr>
            <p:ph type="subTitle" idx="1"/>
          </p:nvPr>
        </p:nvSpPr>
        <p:spPr>
          <a:xfrm>
            <a:off x="5270275" y="3626675"/>
            <a:ext cx="3787800" cy="82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演讲人：许广昊</a:t>
            </a:r>
            <a:endParaRPr lang="en-GB"/>
          </a:p>
          <a:p>
            <a:pPr marL="0" lvl="0" indent="0" algn="l" rtl="0">
              <a:spcBef>
                <a:spcPts val="0"/>
              </a:spcBef>
              <a:spcAft>
                <a:spcPts val="0"/>
              </a:spcAft>
              <a:buNone/>
            </a:pPr>
            <a:r>
              <a:rPr lang="en-GB"/>
              <a:t>指导人：陈清华、舒伟峰</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739550" y="584000"/>
            <a:ext cx="2898600" cy="46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1.3 </a:t>
            </a:r>
            <a:r>
              <a:rPr lang="en-GB"/>
              <a:t>移动 &amp; 旋转控制</a:t>
            </a:r>
            <a:endParaRPr lang="en-GB"/>
          </a:p>
          <a:p>
            <a:pPr marL="0" lvl="0" indent="0" algn="l" rtl="0">
              <a:spcBef>
                <a:spcPts val="0"/>
              </a:spcBef>
              <a:spcAft>
                <a:spcPts val="0"/>
              </a:spcAft>
              <a:buNone/>
            </a:pPr>
          </a:p>
        </p:txBody>
      </p:sp>
      <p:sp>
        <p:nvSpPr>
          <p:cNvPr id="161" name="Google Shape;161;p23"/>
          <p:cNvSpPr txBox="1"/>
          <p:nvPr>
            <p:ph type="body" idx="2"/>
          </p:nvPr>
        </p:nvSpPr>
        <p:spPr>
          <a:xfrm>
            <a:off x="4858300" y="1352625"/>
            <a:ext cx="4146900" cy="1849500"/>
          </a:xfrm>
          <a:prstGeom prst="rect">
            <a:avLst/>
          </a:prstGeom>
        </p:spPr>
        <p:txBody>
          <a:bodyPr spcFirstLastPara="1" wrap="square" lIns="91425" tIns="91425" rIns="91425" bIns="91425" anchor="t" anchorCtr="0">
            <a:normAutofit fontScale="85000" lnSpcReduction="20000"/>
          </a:bodyPr>
          <a:lstStyle/>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通过对寄存器对应位置的写入实现控制电机的输出脉冲数量和速度，由此实现对电机移动或旋转的控制</a:t>
            </a:r>
            <a:endParaRPr lang="en-GB"/>
          </a:p>
          <a:p>
            <a:pPr marL="457200" marR="0" lvl="0" indent="0" algn="l" rtl="0">
              <a:lnSpc>
                <a:spcPct val="115000"/>
              </a:lnSpc>
              <a:spcBef>
                <a:spcPts val="0"/>
              </a:spcBef>
              <a:spcAft>
                <a:spcPts val="0"/>
              </a:spcAft>
              <a:buNone/>
            </a:pPr>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允许用户输入目标位置（角度）与运动参数，同时支持不输入运动参数并以默认配置运行</a:t>
            </a:r>
            <a:endParaRPr lang="en-GB"/>
          </a:p>
          <a:p>
            <a:pPr marL="457200" marR="0" lvl="0" indent="0" algn="l" rtl="0">
              <a:lnSpc>
                <a:spcPct val="115000"/>
              </a:lnSpc>
              <a:spcBef>
                <a:spcPts val="0"/>
              </a:spcBef>
              <a:spcAft>
                <a:spcPts val="0"/>
              </a:spcAft>
              <a:buNone/>
            </a:pPr>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X、Y、Z轴电机支持回到电机零点功能</a:t>
            </a:r>
            <a:endParaRPr lang="en-GB"/>
          </a:p>
          <a:p>
            <a:pPr marL="457200" marR="0" lvl="0" indent="0" algn="l" rtl="0">
              <a:lnSpc>
                <a:spcPct val="115000"/>
              </a:lnSpc>
              <a:spcBef>
                <a:spcPts val="0"/>
              </a:spcBef>
              <a:spcAft>
                <a:spcPts val="0"/>
              </a:spcAft>
              <a:buNone/>
            </a:pPr>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每次开始运动后记录目标位置以用于紧急停止后恢复当前运动</a:t>
            </a:r>
            <a:endParaRPr lang="en-GB"/>
          </a:p>
        </p:txBody>
      </p:sp>
      <p:pic>
        <p:nvPicPr>
          <p:cNvPr id="162" name="Google Shape;162;p23"/>
          <p:cNvPicPr preferRelativeResize="0"/>
          <p:nvPr/>
        </p:nvPicPr>
        <p:blipFill>
          <a:blip r:embed="rId1"/>
          <a:stretch>
            <a:fillRect/>
          </a:stretch>
        </p:blipFill>
        <p:spPr>
          <a:xfrm>
            <a:off x="763375" y="3164178"/>
            <a:ext cx="3224050" cy="221935"/>
          </a:xfrm>
          <a:prstGeom prst="rect">
            <a:avLst/>
          </a:prstGeom>
          <a:noFill/>
          <a:ln>
            <a:noFill/>
          </a:ln>
        </p:spPr>
      </p:pic>
      <p:pic>
        <p:nvPicPr>
          <p:cNvPr id="163" name="Google Shape;163;p23"/>
          <p:cNvPicPr preferRelativeResize="0"/>
          <p:nvPr/>
        </p:nvPicPr>
        <p:blipFill>
          <a:blip r:embed="rId2"/>
          <a:stretch>
            <a:fillRect/>
          </a:stretch>
        </p:blipFill>
        <p:spPr>
          <a:xfrm>
            <a:off x="763375" y="3465825"/>
            <a:ext cx="3224049" cy="1383491"/>
          </a:xfrm>
          <a:prstGeom prst="rect">
            <a:avLst/>
          </a:prstGeom>
          <a:noFill/>
          <a:ln>
            <a:noFill/>
          </a:ln>
        </p:spPr>
      </p:pic>
      <p:pic>
        <p:nvPicPr>
          <p:cNvPr id="164" name="Google Shape;164;p23"/>
          <p:cNvPicPr preferRelativeResize="0"/>
          <p:nvPr/>
        </p:nvPicPr>
        <p:blipFill>
          <a:blip r:embed="rId3"/>
          <a:stretch>
            <a:fillRect/>
          </a:stretch>
        </p:blipFill>
        <p:spPr>
          <a:xfrm>
            <a:off x="763375" y="1354681"/>
            <a:ext cx="3224049" cy="17057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724950" y="574825"/>
            <a:ext cx="2475300" cy="570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1.4 </a:t>
            </a:r>
            <a:r>
              <a:rPr lang="en-GB"/>
              <a:t>读取编码器值</a:t>
            </a:r>
            <a:endParaRPr lang="en-GB"/>
          </a:p>
        </p:txBody>
      </p:sp>
      <p:sp>
        <p:nvSpPr>
          <p:cNvPr id="170" name="Google Shape;170;p24"/>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通过对寄存器对应位置的读取实现获取当前轴位移数据的功能</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将um单位值转为mm单位值返回，由此可得出电机的具体位置</a:t>
            </a:r>
            <a:endParaRPr lang="en-GB"/>
          </a:p>
        </p:txBody>
      </p:sp>
      <p:pic>
        <p:nvPicPr>
          <p:cNvPr id="171" name="Google Shape;171;p24"/>
          <p:cNvPicPr preferRelativeResize="0"/>
          <p:nvPr/>
        </p:nvPicPr>
        <p:blipFill>
          <a:blip r:embed="rId1"/>
          <a:stretch>
            <a:fillRect/>
          </a:stretch>
        </p:blipFill>
        <p:spPr>
          <a:xfrm>
            <a:off x="390625" y="1432525"/>
            <a:ext cx="3843449" cy="3291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730000" y="657485"/>
            <a:ext cx="2528700" cy="536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1.5 </a:t>
            </a:r>
            <a:r>
              <a:rPr lang="en-GB"/>
              <a:t>读取电机状态</a:t>
            </a:r>
            <a:endParaRPr lang="en-GB"/>
          </a:p>
        </p:txBody>
      </p:sp>
      <p:sp>
        <p:nvSpPr>
          <p:cNvPr id="177" name="Google Shape;177;p25"/>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通过读取特定寄存器的值，获取电机实时状态，返回对应的字符串</a:t>
            </a:r>
            <a:endParaRPr lang="en-GB"/>
          </a:p>
        </p:txBody>
      </p:sp>
      <p:pic>
        <p:nvPicPr>
          <p:cNvPr id="178" name="Google Shape;178;p25"/>
          <p:cNvPicPr preferRelativeResize="0"/>
          <p:nvPr/>
        </p:nvPicPr>
        <p:blipFill>
          <a:blip r:embed="rId1"/>
          <a:stretch>
            <a:fillRect/>
          </a:stretch>
        </p:blipFill>
        <p:spPr>
          <a:xfrm>
            <a:off x="760075" y="1332010"/>
            <a:ext cx="2748882" cy="36445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686250" y="681792"/>
            <a:ext cx="20766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1.6 </a:t>
            </a:r>
            <a:r>
              <a:rPr lang="en-GB"/>
              <a:t>紧急停止</a:t>
            </a:r>
            <a:endParaRPr lang="en-GB"/>
          </a:p>
        </p:txBody>
      </p:sp>
      <p:sp>
        <p:nvSpPr>
          <p:cNvPr id="184" name="Google Shape;184;p26"/>
          <p:cNvSpPr txBox="1"/>
          <p:nvPr>
            <p:ph type="body" idx="2"/>
          </p:nvPr>
        </p:nvSpPr>
        <p:spPr>
          <a:xfrm>
            <a:off x="4799950" y="1352625"/>
            <a:ext cx="4171200" cy="3025500"/>
          </a:xfrm>
          <a:prstGeom prst="rect">
            <a:avLst/>
          </a:prstGeom>
        </p:spPr>
        <p:txBody>
          <a:bodyPr spcFirstLastPara="1" wrap="square" lIns="91425" tIns="91425" rIns="91425" bIns="91425" anchor="t" anchorCtr="0">
            <a:normAutofit lnSpcReduction="20000"/>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允许用户手动停止电机运动，状态为紧急停止。</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通过对私有变量</a:t>
            </a:r>
            <a:r>
              <a:rPr lang="en-GB" b="1"/>
              <a:t>self._is_emergency_stop</a:t>
            </a:r>
            <a:r>
              <a:rPr lang="en-GB"/>
              <a:t>的修改使上层文件拥有对电机停止情况的信息，从而停止后续的程序执行</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紧急停止后，轴组停止所有运动，并在console中询问用户选择恢复resume(r)或者退出quit(q)</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选择r即恢复轴组运动，handler通过获取先前继续先前未完成的运动目标存档，重启先前运动</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选择q即退出运动，此时会禁用所有电机运动和运动能力，无法再接受新的运动命令直到电机重启(enable)</a:t>
            </a:r>
            <a:endParaRPr lang="en-GB"/>
          </a:p>
        </p:txBody>
      </p:sp>
      <p:pic>
        <p:nvPicPr>
          <p:cNvPr id="185" name="Google Shape;185;p26"/>
          <p:cNvPicPr preferRelativeResize="0"/>
          <p:nvPr/>
        </p:nvPicPr>
        <p:blipFill>
          <a:blip r:embed="rId1"/>
          <a:stretch>
            <a:fillRect/>
          </a:stretch>
        </p:blipFill>
        <p:spPr>
          <a:xfrm>
            <a:off x="750375" y="1325575"/>
            <a:ext cx="2681525" cy="1027600"/>
          </a:xfrm>
          <a:prstGeom prst="rect">
            <a:avLst/>
          </a:prstGeom>
          <a:noFill/>
          <a:ln>
            <a:noFill/>
          </a:ln>
        </p:spPr>
      </p:pic>
      <p:pic>
        <p:nvPicPr>
          <p:cNvPr id="186" name="Google Shape;186;p26"/>
          <p:cNvPicPr preferRelativeResize="0"/>
          <p:nvPr/>
        </p:nvPicPr>
        <p:blipFill>
          <a:blip r:embed="rId2"/>
          <a:stretch>
            <a:fillRect/>
          </a:stretch>
        </p:blipFill>
        <p:spPr>
          <a:xfrm>
            <a:off x="750375" y="3220300"/>
            <a:ext cx="2681526" cy="968914"/>
          </a:xfrm>
          <a:prstGeom prst="rect">
            <a:avLst/>
          </a:prstGeom>
          <a:noFill/>
          <a:ln>
            <a:noFill/>
          </a:ln>
        </p:spPr>
      </p:pic>
      <p:pic>
        <p:nvPicPr>
          <p:cNvPr id="187" name="Google Shape;187;p26"/>
          <p:cNvPicPr preferRelativeResize="0"/>
          <p:nvPr/>
        </p:nvPicPr>
        <p:blipFill>
          <a:blip r:embed="rId3"/>
          <a:stretch>
            <a:fillRect/>
          </a:stretch>
        </p:blipFill>
        <p:spPr>
          <a:xfrm>
            <a:off x="750375" y="2497200"/>
            <a:ext cx="2681525" cy="4820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91" name="Shape 191"/>
        <p:cNvGrpSpPr/>
        <p:nvPr/>
      </p:nvGrpSpPr>
      <p:grpSpPr>
        <a:xfrm>
          <a:off x="0" y="0"/>
          <a:ext cx="0" cy="0"/>
          <a:chOff x="0" y="0"/>
          <a:chExt cx="0" cy="0"/>
        </a:xfrm>
      </p:grpSpPr>
      <p:sp>
        <p:nvSpPr>
          <p:cNvPr id="192" name="Google Shape;192;p27"/>
          <p:cNvSpPr txBox="1"/>
          <p:nvPr>
            <p:ph type="title"/>
          </p:nvPr>
        </p:nvSpPr>
        <p:spPr>
          <a:xfrm>
            <a:off x="682100" y="1312725"/>
            <a:ext cx="7692300" cy="1519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2.  </a:t>
            </a:r>
            <a:r>
              <a:rPr lang="en-GB"/>
              <a:t>传感器监控与压力管理</a:t>
            </a:r>
            <a:endParaRPr lang="en-GB"/>
          </a:p>
        </p:txBody>
      </p:sp>
      <p:sp>
        <p:nvSpPr>
          <p:cNvPr id="193" name="Google Shape;193;p27"/>
          <p:cNvSpPr txBox="1"/>
          <p:nvPr/>
        </p:nvSpPr>
        <p:spPr>
          <a:xfrm>
            <a:off x="5115925" y="2609075"/>
            <a:ext cx="3116100" cy="2352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限位光电传感器</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探针压力传感器</a:t>
            </a:r>
            <a:endParaRPr sz="1500" b="1">
              <a:solidFill>
                <a:schemeClr val="lt1"/>
              </a:solidFill>
              <a:latin typeface="Lato" panose="020F0502020204030203"/>
              <a:ea typeface="Lato" panose="020F0502020204030203"/>
              <a:cs typeface="Lato" panose="020F0502020204030203"/>
              <a:sym typeface="Lato" panose="020F0502020204030203"/>
            </a:endParaRPr>
          </a:p>
        </p:txBody>
      </p:sp>
      <p:sp>
        <p:nvSpPr>
          <p:cNvPr id="194" name="Google Shape;194;p27"/>
          <p:cNvSpPr txBox="1"/>
          <p:nvPr/>
        </p:nvSpPr>
        <p:spPr>
          <a:xfrm>
            <a:off x="2271950" y="2007825"/>
            <a:ext cx="3714300" cy="36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solidFill>
                  <a:schemeClr val="lt1"/>
                </a:solidFill>
                <a:latin typeface="Lato" panose="020F0502020204030203"/>
                <a:ea typeface="Lato" panose="020F0502020204030203"/>
                <a:cs typeface="Lato" panose="020F0502020204030203"/>
                <a:sym typeface="Lato" panose="020F0502020204030203"/>
              </a:rPr>
              <a:t>基于Modbus RTU 协议 </a:t>
            </a:r>
            <a:r>
              <a:rPr lang="en-GB" sz="1300">
                <a:solidFill>
                  <a:schemeClr val="lt1"/>
                </a:solidFill>
                <a:latin typeface="Lato" panose="020F0502020204030203"/>
                <a:ea typeface="Lato" panose="020F0502020204030203"/>
                <a:cs typeface="Lato" panose="020F0502020204030203"/>
                <a:sym typeface="Lato" panose="020F0502020204030203"/>
              </a:rPr>
              <a:t>与 光电、压力传感器数据</a:t>
            </a:r>
            <a:endParaRPr sz="13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28"/>
          <p:cNvSpPr txBox="1"/>
          <p:nvPr>
            <p:ph type="body" idx="2"/>
          </p:nvPr>
        </p:nvSpPr>
        <p:spPr>
          <a:xfrm>
            <a:off x="4833975" y="1352625"/>
            <a:ext cx="40983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每个轴向各有2个光电限位传感器，共16个，用于标记该轴的极限运动位置</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光电传感器读数为0与1，通过</a:t>
            </a:r>
            <a:r>
              <a:rPr lang="en-GB" b="1"/>
              <a:t>HandlerSensor</a:t>
            </a:r>
            <a:r>
              <a:rPr lang="en-GB"/>
              <a:t>类的读取功能将其转化为False与True，用以标记传感器触发状态</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传感器触发表示着轴组运到到极限位置</a:t>
            </a:r>
            <a:endParaRPr lang="en-GB"/>
          </a:p>
        </p:txBody>
      </p:sp>
      <p:sp>
        <p:nvSpPr>
          <p:cNvPr id="200" name="Google Shape;200;p28"/>
          <p:cNvSpPr txBox="1"/>
          <p:nvPr>
            <p:ph type="title"/>
          </p:nvPr>
        </p:nvSpPr>
        <p:spPr>
          <a:xfrm>
            <a:off x="730000" y="657475"/>
            <a:ext cx="2815800" cy="536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2.1 </a:t>
            </a:r>
            <a:r>
              <a:rPr lang="en-GB"/>
              <a:t>光电限位传感器</a:t>
            </a:r>
            <a:endParaRPr lang="en-GB"/>
          </a:p>
        </p:txBody>
      </p:sp>
      <p:pic>
        <p:nvPicPr>
          <p:cNvPr id="201" name="Google Shape;201;p28" title="b7de19556cf9f4be840d4607e6f284b1.jpg"/>
          <p:cNvPicPr preferRelativeResize="0"/>
          <p:nvPr/>
        </p:nvPicPr>
        <p:blipFill>
          <a:blip r:embed="rId1"/>
          <a:stretch>
            <a:fillRect/>
          </a:stretch>
        </p:blipFill>
        <p:spPr>
          <a:xfrm>
            <a:off x="142700" y="1393625"/>
            <a:ext cx="2238710" cy="1259264"/>
          </a:xfrm>
          <a:prstGeom prst="rect">
            <a:avLst/>
          </a:prstGeom>
          <a:noFill/>
          <a:ln>
            <a:noFill/>
          </a:ln>
        </p:spPr>
      </p:pic>
      <p:pic>
        <p:nvPicPr>
          <p:cNvPr id="202" name="Google Shape;202;p28" title="a2ddc4b3a2cbdece6214b3f57bec4b56.jpg"/>
          <p:cNvPicPr preferRelativeResize="0"/>
          <p:nvPr/>
        </p:nvPicPr>
        <p:blipFill>
          <a:blip r:embed="rId2"/>
          <a:stretch>
            <a:fillRect/>
          </a:stretch>
        </p:blipFill>
        <p:spPr>
          <a:xfrm>
            <a:off x="2494500" y="1393625"/>
            <a:ext cx="1966175" cy="3495475"/>
          </a:xfrm>
          <a:prstGeom prst="rect">
            <a:avLst/>
          </a:prstGeom>
          <a:noFill/>
          <a:ln>
            <a:noFill/>
          </a:ln>
        </p:spPr>
      </p:pic>
      <p:pic>
        <p:nvPicPr>
          <p:cNvPr id="203" name="Google Shape;203;p28"/>
          <p:cNvPicPr preferRelativeResize="0"/>
          <p:nvPr/>
        </p:nvPicPr>
        <p:blipFill>
          <a:blip r:embed="rId3"/>
          <a:stretch>
            <a:fillRect/>
          </a:stretch>
        </p:blipFill>
        <p:spPr>
          <a:xfrm>
            <a:off x="182650" y="2703214"/>
            <a:ext cx="2158789" cy="21858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29"/>
          <p:cNvSpPr txBox="1"/>
          <p:nvPr>
            <p:ph type="body" idx="2"/>
          </p:nvPr>
        </p:nvSpPr>
        <p:spPr>
          <a:xfrm>
            <a:off x="4916625" y="1352625"/>
            <a:ext cx="36321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每个轴组Z轴探针内置3个压力传感器，共6个，用于检测当前探针压力</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压力传感器支持读取转译后的当前压力读数与判断是否到达阈值</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压力阈值允许用户自定义设定。当压力超过阈值，判断结果返回True，否则返回False</a:t>
            </a:r>
            <a:endParaRPr lang="en-GB"/>
          </a:p>
        </p:txBody>
      </p:sp>
      <p:sp>
        <p:nvSpPr>
          <p:cNvPr id="209" name="Google Shape;209;p29"/>
          <p:cNvSpPr txBox="1"/>
          <p:nvPr>
            <p:ph type="title"/>
          </p:nvPr>
        </p:nvSpPr>
        <p:spPr>
          <a:xfrm>
            <a:off x="730000" y="657475"/>
            <a:ext cx="2815800" cy="536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2.1 </a:t>
            </a:r>
            <a:r>
              <a:rPr lang="en-GB"/>
              <a:t>探针压力</a:t>
            </a:r>
            <a:r>
              <a:rPr lang="en-GB"/>
              <a:t>传感器</a:t>
            </a:r>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213" name="Shape 213"/>
        <p:cNvGrpSpPr/>
        <p:nvPr/>
      </p:nvGrpSpPr>
      <p:grpSpPr>
        <a:xfrm>
          <a:off x="0" y="0"/>
          <a:ext cx="0" cy="0"/>
          <a:chOff x="0" y="0"/>
          <a:chExt cx="0" cy="0"/>
        </a:xfrm>
      </p:grpSpPr>
      <p:sp>
        <p:nvSpPr>
          <p:cNvPr id="214" name="Google Shape;214;p30"/>
          <p:cNvSpPr txBox="1"/>
          <p:nvPr>
            <p:ph type="title"/>
          </p:nvPr>
        </p:nvSpPr>
        <p:spPr>
          <a:xfrm>
            <a:off x="682100" y="1312725"/>
            <a:ext cx="7692300" cy="1519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3.  </a:t>
            </a:r>
            <a:r>
              <a:rPr lang="en-GB"/>
              <a:t>运动范围校准</a:t>
            </a:r>
            <a:endParaRPr lang="en-GB"/>
          </a:p>
        </p:txBody>
      </p:sp>
      <p:sp>
        <p:nvSpPr>
          <p:cNvPr id="215" name="Google Shape;215;p30"/>
          <p:cNvSpPr txBox="1"/>
          <p:nvPr/>
        </p:nvSpPr>
        <p:spPr>
          <a:xfrm>
            <a:off x="5115925" y="2609075"/>
            <a:ext cx="3116100" cy="2352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Calibration自动校准算法</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校准数据储存</a:t>
            </a:r>
            <a:endParaRPr sz="1500" b="1">
              <a:solidFill>
                <a:schemeClr val="lt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500" b="1">
              <a:solidFill>
                <a:schemeClr val="lt1"/>
              </a:solidFill>
              <a:latin typeface="Lato" panose="020F0502020204030203"/>
              <a:ea typeface="Lato" panose="020F0502020204030203"/>
              <a:cs typeface="Lato" panose="020F0502020204030203"/>
              <a:sym typeface="Lato" panose="020F0502020204030203"/>
            </a:endParaRPr>
          </a:p>
        </p:txBody>
      </p:sp>
      <p:sp>
        <p:nvSpPr>
          <p:cNvPr id="216" name="Google Shape;216;p30"/>
          <p:cNvSpPr txBox="1"/>
          <p:nvPr/>
        </p:nvSpPr>
        <p:spPr>
          <a:xfrm>
            <a:off x="1703175" y="2012700"/>
            <a:ext cx="2493900" cy="36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solidFill>
                  <a:schemeClr val="lt1"/>
                </a:solidFill>
                <a:latin typeface="Lato" panose="020F0502020204030203"/>
                <a:ea typeface="Lato" panose="020F0502020204030203"/>
                <a:cs typeface="Lato" panose="020F0502020204030203"/>
                <a:sym typeface="Lato" panose="020F0502020204030203"/>
              </a:rPr>
              <a:t>基于PID</a:t>
            </a:r>
            <a:r>
              <a:rPr lang="en-GB" sz="1300">
                <a:solidFill>
                  <a:schemeClr val="lt1"/>
                </a:solidFill>
                <a:latin typeface="Lato" panose="020F0502020204030203"/>
                <a:ea typeface="Lato" panose="020F0502020204030203"/>
                <a:cs typeface="Lato" panose="020F0502020204030203"/>
                <a:sym typeface="Lato" panose="020F0502020204030203"/>
              </a:rPr>
              <a:t>算法与</a:t>
            </a:r>
            <a:r>
              <a:rPr lang="en-GB" sz="1300">
                <a:solidFill>
                  <a:schemeClr val="lt1"/>
                </a:solidFill>
                <a:latin typeface="Lato" panose="020F0502020204030203"/>
                <a:ea typeface="Lato" panose="020F0502020204030203"/>
                <a:cs typeface="Lato" panose="020F0502020204030203"/>
                <a:sym typeface="Lato" panose="020F0502020204030203"/>
              </a:rPr>
              <a:t>光电传感器</a:t>
            </a:r>
            <a:r>
              <a:rPr lang="en-GB" sz="1300">
                <a:solidFill>
                  <a:schemeClr val="lt1"/>
                </a:solidFill>
                <a:latin typeface="Lato" panose="020F0502020204030203"/>
                <a:ea typeface="Lato" panose="020F0502020204030203"/>
                <a:cs typeface="Lato" panose="020F0502020204030203"/>
                <a:sym typeface="Lato" panose="020F0502020204030203"/>
              </a:rPr>
              <a:t>反馈</a:t>
            </a:r>
            <a:endParaRPr sz="13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31"/>
          <p:cNvSpPr txBox="1"/>
          <p:nvPr>
            <p:ph type="body" idx="2"/>
          </p:nvPr>
        </p:nvSpPr>
        <p:spPr>
          <a:xfrm>
            <a:off x="4858300" y="657475"/>
            <a:ext cx="4195500" cy="1509300"/>
          </a:xfrm>
          <a:prstGeom prst="rect">
            <a:avLst/>
          </a:prstGeom>
        </p:spPr>
        <p:txBody>
          <a:bodyPr spcFirstLastPara="1" wrap="square" lIns="91425" tIns="91425" rIns="91425" bIns="91425" anchor="t" anchorCtr="0">
            <a:normAutofit fontScale="85000" lnSpcReduction="20000"/>
          </a:bodyPr>
          <a:lstStyle/>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服务器启动时自动执行此功能，用于规定各轴电机的最外层运动范围。此过程将阻塞主线程使此功能强制执行</a:t>
            </a:r>
            <a:endParaRPr lang="en-GB"/>
          </a:p>
          <a:p>
            <a:pPr marL="457200" marR="0" lvl="0" indent="0" algn="l" rtl="0">
              <a:lnSpc>
                <a:spcPct val="115000"/>
              </a:lnSpc>
              <a:spcBef>
                <a:spcPts val="0"/>
              </a:spcBef>
              <a:spcAft>
                <a:spcPts val="0"/>
              </a:spcAft>
              <a:buNone/>
            </a:pPr>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依据设计图与 </a:t>
            </a:r>
            <a:r>
              <a:rPr lang="en-GB" b="1"/>
              <a:t>config.json</a:t>
            </a:r>
            <a:r>
              <a:rPr lang="en-GB"/>
              <a:t> 文件确定各轴原点和终点方向</a:t>
            </a:r>
            <a:endParaRPr lang="en-GB"/>
          </a:p>
          <a:p>
            <a:pPr marL="457200" marR="0" lvl="0" indent="0" algn="l" rtl="0">
              <a:lnSpc>
                <a:spcPct val="115000"/>
              </a:lnSpc>
              <a:spcBef>
                <a:spcPts val="0"/>
              </a:spcBef>
              <a:spcAft>
                <a:spcPts val="0"/>
              </a:spcAft>
              <a:buNone/>
            </a:pPr>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开启移动直到当前轴限位传感器触发，即视为抵达限位</a:t>
            </a:r>
            <a:endParaRPr lang="en-GB"/>
          </a:p>
          <a:p>
            <a:pPr marL="457200" marR="0" lvl="0" indent="0" algn="l" rtl="0">
              <a:lnSpc>
                <a:spcPct val="115000"/>
              </a:lnSpc>
              <a:spcBef>
                <a:spcPts val="0"/>
              </a:spcBef>
              <a:spcAft>
                <a:spcPts val="0"/>
              </a:spcAft>
              <a:buNone/>
            </a:pPr>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运动过程基于最大限度防止碰撞理念设计，执行顺序为：</a:t>
            </a:r>
            <a:endParaRPr lang="en-GB"/>
          </a:p>
        </p:txBody>
      </p:sp>
      <p:sp>
        <p:nvSpPr>
          <p:cNvPr id="222" name="Google Shape;222;p31"/>
          <p:cNvSpPr txBox="1"/>
          <p:nvPr>
            <p:ph type="title"/>
          </p:nvPr>
        </p:nvSpPr>
        <p:spPr>
          <a:xfrm>
            <a:off x="730000" y="657475"/>
            <a:ext cx="2815800" cy="536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3.1 </a:t>
            </a:r>
            <a:r>
              <a:rPr lang="en-GB"/>
              <a:t>自动校准算法</a:t>
            </a:r>
            <a:endParaRPr lang="en-GB"/>
          </a:p>
        </p:txBody>
      </p:sp>
      <p:sp>
        <p:nvSpPr>
          <p:cNvPr id="223" name="Google Shape;223;p31"/>
          <p:cNvSpPr/>
          <p:nvPr/>
        </p:nvSpPr>
        <p:spPr>
          <a:xfrm>
            <a:off x="4960745" y="2287350"/>
            <a:ext cx="4010700" cy="56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endParaRPr>
              <a:latin typeface="Lato" panose="020F0502020204030203"/>
              <a:ea typeface="Lato" panose="020F0502020204030203"/>
              <a:cs typeface="Lato" panose="020F0502020204030203"/>
              <a:sym typeface="Lato" panose="020F0502020204030203"/>
            </a:endParaRPr>
          </a:p>
        </p:txBody>
      </p:sp>
      <p:sp>
        <p:nvSpPr>
          <p:cNvPr id="224" name="Google Shape;224;p31"/>
          <p:cNvSpPr txBox="1"/>
          <p:nvPr/>
        </p:nvSpPr>
        <p:spPr>
          <a:xfrm>
            <a:off x="4960768" y="2361810"/>
            <a:ext cx="4010700" cy="37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solidFill>
                  <a:schemeClr val="accent1"/>
                </a:solidFill>
                <a:latin typeface="Lato" panose="020F0502020204030203"/>
                <a:ea typeface="Lato" panose="020F0502020204030203"/>
                <a:cs typeface="Lato" panose="020F0502020204030203"/>
                <a:sym typeface="Lato" panose="020F0502020204030203"/>
              </a:rPr>
              <a:t>Z原点 ➡ X原点 ➡ Y原点 ➡ Z终点 ➡ Y终点 ➡ X终点</a:t>
            </a:r>
            <a:endParaRPr sz="1300">
              <a:solidFill>
                <a:schemeClr val="accent1"/>
              </a:solidFill>
              <a:latin typeface="Lato" panose="020F0502020204030203"/>
              <a:ea typeface="Lato" panose="020F0502020204030203"/>
              <a:cs typeface="Lato" panose="020F0502020204030203"/>
              <a:sym typeface="Lato" panose="020F0502020204030203"/>
            </a:endParaRPr>
          </a:p>
        </p:txBody>
      </p:sp>
      <p:sp>
        <p:nvSpPr>
          <p:cNvPr id="225" name="Google Shape;225;p31"/>
          <p:cNvSpPr txBox="1"/>
          <p:nvPr/>
        </p:nvSpPr>
        <p:spPr>
          <a:xfrm>
            <a:off x="4858300" y="3354450"/>
            <a:ext cx="4113000" cy="7956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accent1"/>
              </a:buClr>
              <a:buSzPts val="1100"/>
              <a:buFont typeface="Lato" panose="020F0502020204030203"/>
              <a:buChar char="●"/>
            </a:pPr>
            <a:r>
              <a:rPr lang="en-GB" sz="1100">
                <a:solidFill>
                  <a:schemeClr val="accent1"/>
                </a:solidFill>
                <a:latin typeface="Lato" panose="020F0502020204030203"/>
                <a:ea typeface="Lato" panose="020F0502020204030203"/>
                <a:cs typeface="Lato" panose="020F0502020204030203"/>
                <a:sym typeface="Lato" panose="020F0502020204030203"/>
              </a:rPr>
              <a:t>借鉴闭环PID控制原理进行误差控制微调</a:t>
            </a:r>
            <a:endParaRPr sz="1100">
              <a:solidFill>
                <a:schemeClr val="accent1"/>
              </a:solidFill>
              <a:latin typeface="Lato" panose="020F0502020204030203"/>
              <a:ea typeface="Lato" panose="020F0502020204030203"/>
              <a:cs typeface="Lato" panose="020F0502020204030203"/>
              <a:sym typeface="Lato" panose="020F0502020204030203"/>
            </a:endParaRPr>
          </a:p>
          <a:p>
            <a:pPr marL="457200" lvl="0" indent="0" algn="l" rtl="0">
              <a:spcBef>
                <a:spcPts val="0"/>
              </a:spcBef>
              <a:spcAft>
                <a:spcPts val="0"/>
              </a:spcAft>
              <a:buNone/>
            </a:pPr>
            <a:endParaRPr sz="1100">
              <a:solidFill>
                <a:schemeClr val="accent1"/>
              </a:solidFill>
              <a:latin typeface="Lato" panose="020F0502020204030203"/>
              <a:ea typeface="Lato" panose="020F0502020204030203"/>
              <a:cs typeface="Lato" panose="020F0502020204030203"/>
              <a:sym typeface="Lato" panose="020F0502020204030203"/>
            </a:endParaRPr>
          </a:p>
          <a:p>
            <a:pPr marL="457200" lvl="0" indent="-298450" algn="l" rtl="0">
              <a:spcBef>
                <a:spcPts val="0"/>
              </a:spcBef>
              <a:spcAft>
                <a:spcPts val="0"/>
              </a:spcAft>
              <a:buClr>
                <a:schemeClr val="accent1"/>
              </a:buClr>
              <a:buSzPts val="1100"/>
              <a:buFont typeface="Lato" panose="020F0502020204030203"/>
              <a:buChar char="●"/>
            </a:pPr>
            <a:r>
              <a:rPr lang="en-GB" sz="1100">
                <a:solidFill>
                  <a:schemeClr val="accent1"/>
                </a:solidFill>
                <a:latin typeface="Lato" panose="020F0502020204030203"/>
                <a:ea typeface="Lato" panose="020F0502020204030203"/>
                <a:cs typeface="Lato" panose="020F0502020204030203"/>
                <a:sym typeface="Lato" panose="020F0502020204030203"/>
              </a:rPr>
              <a:t>每次触发限位传感器都会自动执行回退动作，直到传感器更新为未触发状态时停止移动，将当前点位记录为极值点</a:t>
            </a:r>
            <a:endParaRPr sz="1100">
              <a:solidFill>
                <a:schemeClr val="accent1"/>
              </a:solidFill>
              <a:latin typeface="Lato" panose="020F0502020204030203"/>
              <a:ea typeface="Lato" panose="020F0502020204030203"/>
              <a:cs typeface="Lato" panose="020F0502020204030203"/>
              <a:sym typeface="Lato" panose="020F0502020204030203"/>
            </a:endParaRPr>
          </a:p>
          <a:p>
            <a:pPr marL="457200" lvl="0" indent="0" algn="l" rtl="0">
              <a:spcBef>
                <a:spcPts val="0"/>
              </a:spcBef>
              <a:spcAft>
                <a:spcPts val="0"/>
              </a:spcAft>
              <a:buNone/>
            </a:pPr>
            <a:endParaRPr sz="1300">
              <a:solidFill>
                <a:schemeClr val="accent1"/>
              </a:solidFill>
              <a:latin typeface="Lato" panose="020F0502020204030203"/>
              <a:ea typeface="Lato" panose="020F0502020204030203"/>
              <a:cs typeface="Lato" panose="020F0502020204030203"/>
              <a:sym typeface="Lato" panose="020F0502020204030203"/>
            </a:endParaRPr>
          </a:p>
        </p:txBody>
      </p:sp>
      <p:pic>
        <p:nvPicPr>
          <p:cNvPr id="226" name="Google Shape;226;p31"/>
          <p:cNvPicPr preferRelativeResize="0"/>
          <p:nvPr/>
        </p:nvPicPr>
        <p:blipFill>
          <a:blip r:embed="rId1"/>
          <a:stretch>
            <a:fillRect/>
          </a:stretch>
        </p:blipFill>
        <p:spPr>
          <a:xfrm>
            <a:off x="152400" y="1346575"/>
            <a:ext cx="4074834" cy="364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32"/>
          <p:cNvSpPr txBox="1"/>
          <p:nvPr>
            <p:ph type="body" idx="2"/>
          </p:nvPr>
        </p:nvSpPr>
        <p:spPr>
          <a:xfrm>
            <a:off x="4605475" y="1352625"/>
            <a:ext cx="4375500" cy="3025500"/>
          </a:xfrm>
          <a:prstGeom prst="rect">
            <a:avLst/>
          </a:prstGeom>
        </p:spPr>
        <p:txBody>
          <a:bodyPr spcFirstLastPara="1" wrap="square" lIns="91425" tIns="91425" rIns="91425" bIns="91425" anchor="t" anchorCtr="0">
            <a:normAutofit lnSpcReduction="20000"/>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所有已校准的极值位置都会储存在类变</a:t>
            </a:r>
            <a:r>
              <a:rPr lang="en-GB"/>
              <a:t>量</a:t>
            </a:r>
            <a:r>
              <a:rPr lang="en-GB" b="1"/>
              <a:t>self._calibration_data</a:t>
            </a:r>
            <a:r>
              <a:rPr lang="en-GB"/>
              <a:t> 中</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两个轴组校准完成后，自动执行回原点操作，同时计算出所有轴向测量值与实际运动距离之间的比例并储存</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根据校准的极值数据重新设定每个电机的运动范围参数，预防运动超限</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校准结束后将获得两轴组各自所有轴向极限位置，将此数据存入</a:t>
            </a:r>
            <a:r>
              <a:rPr lang="en-GB" b="1"/>
              <a:t>{轴组名称}_config_latest.json</a:t>
            </a:r>
            <a:r>
              <a:rPr lang="en-GB"/>
              <a:t>文件中，可使用 </a:t>
            </a:r>
            <a:r>
              <a:rPr lang="en-GB" b="1"/>
              <a:t>def set_calibration_data(self)</a:t>
            </a:r>
            <a:r>
              <a:rPr lang="en-GB"/>
              <a:t> 恢复上一次的校准数据</a:t>
            </a:r>
            <a:endParaRPr lang="en-GB"/>
          </a:p>
        </p:txBody>
      </p:sp>
      <p:sp>
        <p:nvSpPr>
          <p:cNvPr id="232" name="Google Shape;232;p32"/>
          <p:cNvSpPr txBox="1"/>
          <p:nvPr>
            <p:ph type="title"/>
          </p:nvPr>
        </p:nvSpPr>
        <p:spPr>
          <a:xfrm>
            <a:off x="730000" y="657475"/>
            <a:ext cx="2815800" cy="536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3.2 </a:t>
            </a:r>
            <a:r>
              <a:rPr lang="en-GB"/>
              <a:t>校准数据储存</a:t>
            </a:r>
            <a:endParaRPr lang="en-GB"/>
          </a:p>
        </p:txBody>
      </p:sp>
      <p:pic>
        <p:nvPicPr>
          <p:cNvPr id="233" name="Google Shape;233;p32"/>
          <p:cNvPicPr preferRelativeResize="0"/>
          <p:nvPr/>
        </p:nvPicPr>
        <p:blipFill>
          <a:blip r:embed="rId1"/>
          <a:stretch>
            <a:fillRect/>
          </a:stretch>
        </p:blipFill>
        <p:spPr>
          <a:xfrm>
            <a:off x="359900" y="1434925"/>
            <a:ext cx="1737728" cy="2273650"/>
          </a:xfrm>
          <a:prstGeom prst="rect">
            <a:avLst/>
          </a:prstGeom>
          <a:noFill/>
          <a:ln>
            <a:noFill/>
          </a:ln>
        </p:spPr>
      </p:pic>
      <p:pic>
        <p:nvPicPr>
          <p:cNvPr id="234" name="Google Shape;234;p32"/>
          <p:cNvPicPr preferRelativeResize="0"/>
          <p:nvPr/>
        </p:nvPicPr>
        <p:blipFill>
          <a:blip r:embed="rId2"/>
          <a:stretch>
            <a:fillRect/>
          </a:stretch>
        </p:blipFill>
        <p:spPr>
          <a:xfrm>
            <a:off x="2344225" y="1444650"/>
            <a:ext cx="1781300" cy="225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16"/>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p>
            <a:pPr marL="0" lvl="0" indent="0" algn="ctr" rtl="0">
              <a:spcBef>
                <a:spcPts val="0"/>
              </a:spcBef>
              <a:spcAft>
                <a:spcPts val="1000"/>
              </a:spcAft>
              <a:buNone/>
            </a:pPr>
            <a:r>
              <a:rPr lang="en-GB" sz="700" b="1">
                <a:solidFill>
                  <a:schemeClr val="lt1"/>
                </a:solidFill>
              </a:rPr>
              <a:t>1</a:t>
            </a:r>
            <a:endParaRPr sz="700" b="1">
              <a:solidFill>
                <a:schemeClr val="lt1"/>
              </a:solidFill>
            </a:endParaRPr>
          </a:p>
        </p:txBody>
      </p:sp>
      <p:sp>
        <p:nvSpPr>
          <p:cNvPr id="113" name="Google Shape;113;p16"/>
          <p:cNvSpPr txBox="1"/>
          <p:nvPr/>
        </p:nvSpPr>
        <p:spPr>
          <a:xfrm>
            <a:off x="687075" y="1352625"/>
            <a:ext cx="2873100" cy="3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本项目旨在开发一个用于PCB自动化测试的双轴组、八轴向运动控制系统。</a:t>
            </a:r>
            <a:r>
              <a:rPr lang="en-GB" sz="1100" b="1"/>
              <a:t>该系统基于 Modbus RTU 协议进行硬件控制</a:t>
            </a:r>
            <a:r>
              <a:rPr lang="en-GB" sz="1100" b="1"/>
              <a:t>，结合 FastAPI 提供高效的 RESTful API 服务，并通过OpenCV模型与前端界面交互，实现</a:t>
            </a:r>
            <a:r>
              <a:rPr lang="en-GB" sz="1100" b="1"/>
              <a:t>对硬件的</a:t>
            </a:r>
            <a:r>
              <a:rPr lang="en-GB" sz="1100" b="1"/>
              <a:t>实时操作与监控。系统设计具有高度灵活性和可扩展性，适用于自动化生产、科研实验以及高精度测试等场景。</a:t>
            </a:r>
            <a:endParaRPr sz="1300" b="1">
              <a:solidFill>
                <a:schemeClr val="accent1"/>
              </a:solidFill>
              <a:latin typeface="Lato" panose="020F0502020204030203"/>
              <a:ea typeface="Lato" panose="020F0502020204030203"/>
              <a:cs typeface="Lato" panose="020F0502020204030203"/>
              <a:sym typeface="Lato" panose="020F0502020204030203"/>
            </a:endParaRPr>
          </a:p>
        </p:txBody>
      </p:sp>
      <p:pic>
        <p:nvPicPr>
          <p:cNvPr id="114" name="Google Shape;114;p16" title="863595c9e1052ba15658ffb4fc1ac390.png"/>
          <p:cNvPicPr preferRelativeResize="0"/>
          <p:nvPr/>
        </p:nvPicPr>
        <p:blipFill>
          <a:blip r:embed="rId1"/>
          <a:stretch>
            <a:fillRect/>
          </a:stretch>
        </p:blipFill>
        <p:spPr>
          <a:xfrm>
            <a:off x="5241925" y="2766530"/>
            <a:ext cx="3638783" cy="1901701"/>
          </a:xfrm>
          <a:prstGeom prst="rect">
            <a:avLst/>
          </a:prstGeom>
          <a:noFill/>
          <a:ln>
            <a:noFill/>
          </a:ln>
        </p:spPr>
      </p:pic>
      <p:pic>
        <p:nvPicPr>
          <p:cNvPr id="115" name="Google Shape;115;p16" title="1b5818430245a1972117a21d95c26ac8.jpg"/>
          <p:cNvPicPr preferRelativeResize="0"/>
          <p:nvPr/>
        </p:nvPicPr>
        <p:blipFill>
          <a:blip r:embed="rId2"/>
          <a:stretch>
            <a:fillRect/>
          </a:stretch>
        </p:blipFill>
        <p:spPr>
          <a:xfrm>
            <a:off x="5697349" y="380325"/>
            <a:ext cx="2727926" cy="20699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680850" y="1332175"/>
            <a:ext cx="7347300" cy="167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4.  </a:t>
            </a:r>
            <a:r>
              <a:rPr lang="en-GB"/>
              <a:t>多轴运动控制</a:t>
            </a:r>
            <a:endParaRPr lang="en-GB"/>
          </a:p>
        </p:txBody>
      </p:sp>
      <p:sp>
        <p:nvSpPr>
          <p:cNvPr id="240" name="Google Shape;240;p33"/>
          <p:cNvSpPr txBox="1"/>
          <p:nvPr/>
        </p:nvSpPr>
        <p:spPr>
          <a:xfrm>
            <a:off x="4668675" y="2409725"/>
            <a:ext cx="3116100" cy="2352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运动调度算法</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独立线程运动</a:t>
            </a:r>
            <a:endParaRPr sz="1500" b="1">
              <a:solidFill>
                <a:schemeClr val="lt1"/>
              </a:solidFill>
              <a:latin typeface="Lato" panose="020F0502020204030203"/>
              <a:ea typeface="Lato" panose="020F0502020204030203"/>
              <a:cs typeface="Lato" panose="020F0502020204030203"/>
              <a:sym typeface="Lato" panose="020F0502020204030203"/>
            </a:endParaRPr>
          </a:p>
        </p:txBody>
      </p:sp>
      <p:sp>
        <p:nvSpPr>
          <p:cNvPr id="241" name="Google Shape;241;p33"/>
          <p:cNvSpPr txBox="1"/>
          <p:nvPr/>
        </p:nvSpPr>
        <p:spPr>
          <a:xfrm>
            <a:off x="2038625" y="2027275"/>
            <a:ext cx="2236500" cy="56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solidFill>
                  <a:schemeClr val="lt1"/>
                </a:solidFill>
                <a:latin typeface="Lato" panose="020F0502020204030203"/>
                <a:ea typeface="Lato" panose="020F0502020204030203"/>
                <a:cs typeface="Lato" panose="020F0502020204030203"/>
                <a:sym typeface="Lato" panose="020F0502020204030203"/>
              </a:rPr>
              <a:t>基于单例模式与多线程并行</a:t>
            </a:r>
            <a:endParaRPr sz="13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sp>
        <p:nvSpPr>
          <p:cNvPr id="246" name="Google Shape;246;p34"/>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运动调度算法基于减少碰撞概率及预防碰撞的核心设计理念设计</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在尽量远离另一轴组的情况下开启Y轴运</a:t>
            </a:r>
            <a:r>
              <a:rPr lang="en-GB"/>
              <a:t>动</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最后开启Z轴运动以防运动过程中底部产生撞击</a:t>
            </a:r>
            <a:endParaRPr lang="en-GB"/>
          </a:p>
        </p:txBody>
      </p:sp>
      <p:pic>
        <p:nvPicPr>
          <p:cNvPr id="247" name="Google Shape;247;p34"/>
          <p:cNvPicPr preferRelativeResize="0"/>
          <p:nvPr/>
        </p:nvPicPr>
        <p:blipFill>
          <a:blip r:embed="rId1"/>
          <a:stretch>
            <a:fillRect/>
          </a:stretch>
        </p:blipFill>
        <p:spPr>
          <a:xfrm>
            <a:off x="364250" y="1357508"/>
            <a:ext cx="1611500" cy="1630675"/>
          </a:xfrm>
          <a:prstGeom prst="rect">
            <a:avLst/>
          </a:prstGeom>
          <a:noFill/>
          <a:ln>
            <a:noFill/>
          </a:ln>
        </p:spPr>
      </p:pic>
      <p:pic>
        <p:nvPicPr>
          <p:cNvPr id="248" name="Google Shape;248;p34"/>
          <p:cNvPicPr preferRelativeResize="0"/>
          <p:nvPr/>
        </p:nvPicPr>
        <p:blipFill>
          <a:blip r:embed="rId1"/>
          <a:stretch>
            <a:fillRect/>
          </a:stretch>
        </p:blipFill>
        <p:spPr>
          <a:xfrm rot="10800000">
            <a:off x="2529975" y="1352625"/>
            <a:ext cx="1621150" cy="1640450"/>
          </a:xfrm>
          <a:prstGeom prst="rect">
            <a:avLst/>
          </a:prstGeom>
          <a:noFill/>
          <a:ln>
            <a:noFill/>
          </a:ln>
        </p:spPr>
      </p:pic>
      <p:sp>
        <p:nvSpPr>
          <p:cNvPr id="249" name="Google Shape;249;p34"/>
          <p:cNvSpPr txBox="1"/>
          <p:nvPr/>
        </p:nvSpPr>
        <p:spPr>
          <a:xfrm>
            <a:off x="1037125" y="3066000"/>
            <a:ext cx="2577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panose="020F0502020204030203"/>
                <a:ea typeface="Lato" panose="020F0502020204030203"/>
                <a:cs typeface="Lato" panose="020F0502020204030203"/>
                <a:sym typeface="Lato" panose="020F0502020204030203"/>
              </a:rPr>
              <a:t>A</a:t>
            </a:r>
            <a:endParaRPr sz="1300">
              <a:solidFill>
                <a:schemeClr val="accent1"/>
              </a:solidFill>
              <a:latin typeface="Lato" panose="020F0502020204030203"/>
              <a:ea typeface="Lato" panose="020F0502020204030203"/>
              <a:cs typeface="Lato" panose="020F0502020204030203"/>
              <a:sym typeface="Lato" panose="020F0502020204030203"/>
            </a:endParaRPr>
          </a:p>
        </p:txBody>
      </p:sp>
      <p:sp>
        <p:nvSpPr>
          <p:cNvPr id="250" name="Google Shape;250;p34"/>
          <p:cNvSpPr txBox="1"/>
          <p:nvPr/>
        </p:nvSpPr>
        <p:spPr>
          <a:xfrm>
            <a:off x="3205350" y="3066000"/>
            <a:ext cx="4083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panose="020F0502020204030203"/>
                <a:ea typeface="Lato" panose="020F0502020204030203"/>
                <a:cs typeface="Lato" panose="020F0502020204030203"/>
                <a:sym typeface="Lato" panose="020F0502020204030203"/>
              </a:rPr>
              <a:t>B</a:t>
            </a:r>
            <a:endParaRPr sz="1300">
              <a:solidFill>
                <a:schemeClr val="accent1"/>
              </a:solidFill>
              <a:latin typeface="Lato" panose="020F0502020204030203"/>
              <a:ea typeface="Lato" panose="020F0502020204030203"/>
              <a:cs typeface="Lato" panose="020F0502020204030203"/>
              <a:sym typeface="Lato" panose="020F0502020204030203"/>
            </a:endParaRPr>
          </a:p>
        </p:txBody>
      </p:sp>
      <p:sp>
        <p:nvSpPr>
          <p:cNvPr id="251" name="Google Shape;251;p34"/>
          <p:cNvSpPr txBox="1"/>
          <p:nvPr>
            <p:ph type="title"/>
          </p:nvPr>
        </p:nvSpPr>
        <p:spPr>
          <a:xfrm>
            <a:off x="686250" y="681800"/>
            <a:ext cx="24609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4.1 </a:t>
            </a:r>
            <a:r>
              <a:rPr lang="en-GB"/>
              <a:t>运动调度算法</a:t>
            </a: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35"/>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回原点、去终点与移动到目标位置指令皆运行于单独的运动线程</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该线程生命周期为运动指令发出至运动结束后回收</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主线程服务器可持续监听来在前端的api调用而非阻塞状态，以此实现双轴同时运行与紧急停止功能</a:t>
            </a:r>
            <a:endParaRPr lang="en-GB"/>
          </a:p>
          <a:p>
            <a:pPr marL="0" lvl="0" indent="0" algn="l" rtl="0">
              <a:spcBef>
                <a:spcPts val="0"/>
              </a:spcBef>
              <a:spcAft>
                <a:spcPts val="1200"/>
              </a:spcAft>
              <a:buNone/>
            </a:pPr>
          </a:p>
        </p:txBody>
      </p:sp>
      <p:pic>
        <p:nvPicPr>
          <p:cNvPr id="257" name="Google Shape;257;p35"/>
          <p:cNvPicPr preferRelativeResize="0"/>
          <p:nvPr/>
        </p:nvPicPr>
        <p:blipFill>
          <a:blip r:embed="rId1"/>
          <a:stretch>
            <a:fillRect/>
          </a:stretch>
        </p:blipFill>
        <p:spPr>
          <a:xfrm>
            <a:off x="774650" y="1563700"/>
            <a:ext cx="2685375" cy="2858625"/>
          </a:xfrm>
          <a:prstGeom prst="rect">
            <a:avLst/>
          </a:prstGeom>
          <a:noFill/>
          <a:ln>
            <a:noFill/>
          </a:ln>
        </p:spPr>
      </p:pic>
      <p:sp>
        <p:nvSpPr>
          <p:cNvPr id="258" name="Google Shape;258;p35"/>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4.2 </a:t>
            </a:r>
            <a:r>
              <a:rPr lang="en-GB"/>
              <a:t>独立线程运动</a:t>
            </a: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680850" y="1332175"/>
            <a:ext cx="7347300" cy="167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5.  </a:t>
            </a:r>
            <a:r>
              <a:rPr lang="en-GB"/>
              <a:t>碰撞检测与恢复</a:t>
            </a:r>
            <a:endParaRPr lang="en-GB"/>
          </a:p>
        </p:txBody>
      </p:sp>
      <p:sp>
        <p:nvSpPr>
          <p:cNvPr id="264" name="Google Shape;264;p36"/>
          <p:cNvSpPr txBox="1"/>
          <p:nvPr/>
        </p:nvSpPr>
        <p:spPr>
          <a:xfrm>
            <a:off x="4668675" y="2409725"/>
            <a:ext cx="3116100" cy="2352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碰撞检测原理</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物理参数</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碰撞条件分析</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电子围栏与自动状态恢复</a:t>
            </a:r>
            <a:endParaRPr sz="1500" b="1">
              <a:solidFill>
                <a:schemeClr val="lt1"/>
              </a:solidFill>
              <a:latin typeface="Lato" panose="020F0502020204030203"/>
              <a:ea typeface="Lato" panose="020F0502020204030203"/>
              <a:cs typeface="Lato" panose="020F0502020204030203"/>
              <a:sym typeface="Lato" panose="020F0502020204030203"/>
            </a:endParaRPr>
          </a:p>
        </p:txBody>
      </p:sp>
      <p:sp>
        <p:nvSpPr>
          <p:cNvPr id="265" name="Google Shape;265;p36"/>
          <p:cNvSpPr txBox="1"/>
          <p:nvPr/>
        </p:nvSpPr>
        <p:spPr>
          <a:xfrm>
            <a:off x="2277975" y="1995775"/>
            <a:ext cx="2390700" cy="34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solidFill>
                  <a:schemeClr val="lt1"/>
                </a:solidFill>
                <a:latin typeface="Lato" panose="020F0502020204030203"/>
                <a:ea typeface="Lato" panose="020F0502020204030203"/>
                <a:cs typeface="Lato" panose="020F0502020204030203"/>
                <a:sym typeface="Lato" panose="020F0502020204030203"/>
              </a:rPr>
              <a:t>基于</a:t>
            </a:r>
            <a:r>
              <a:rPr lang="en-GB" sz="1300">
                <a:solidFill>
                  <a:schemeClr val="lt1"/>
                </a:solidFill>
                <a:latin typeface="Lato" panose="020F0502020204030203"/>
                <a:ea typeface="Lato" panose="020F0502020204030203"/>
                <a:cs typeface="Lato" panose="020F0502020204030203"/>
                <a:sym typeface="Lato" panose="020F0502020204030203"/>
              </a:rPr>
              <a:t>相对位置映射的防撞算法</a:t>
            </a:r>
            <a:endParaRPr sz="13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69" name="Shape 269"/>
        <p:cNvGrpSpPr/>
        <p:nvPr/>
      </p:nvGrpSpPr>
      <p:grpSpPr>
        <a:xfrm>
          <a:off x="0" y="0"/>
          <a:ext cx="0" cy="0"/>
          <a:chOff x="0" y="0"/>
          <a:chExt cx="0" cy="0"/>
        </a:xfrm>
      </p:grpSpPr>
      <p:sp>
        <p:nvSpPr>
          <p:cNvPr id="270" name="Google Shape;270;p37"/>
          <p:cNvSpPr txBox="1"/>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本算法的核心是通过实时监测两轴组各自以原点为基准的运动距离，当两者在同一轴向运动距离超过物理限制时判定为碰撞状态</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在校准完成后立即开启独立的线程进行状态监测，即实时获取轴组位置信息</a:t>
            </a:r>
            <a:endParaRPr lang="en-GB"/>
          </a:p>
          <a:p>
            <a:pPr marL="0" lvl="0" indent="0" algn="l" rtl="0">
              <a:spcBef>
                <a:spcPts val="0"/>
              </a:spcBef>
              <a:spcAft>
                <a:spcPts val="1200"/>
              </a:spcAft>
              <a:buNone/>
            </a:pPr>
          </a:p>
        </p:txBody>
      </p:sp>
      <p:sp>
        <p:nvSpPr>
          <p:cNvPr id="271" name="Google Shape;271;p37"/>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5.1 </a:t>
            </a:r>
            <a:r>
              <a:rPr lang="en-GB"/>
              <a:t>碰撞检测原理</a:t>
            </a:r>
            <a:endParaRPr lang="en-GB"/>
          </a:p>
        </p:txBody>
      </p:sp>
      <p:pic>
        <p:nvPicPr>
          <p:cNvPr id="272" name="Google Shape;272;p37"/>
          <p:cNvPicPr preferRelativeResize="0"/>
          <p:nvPr/>
        </p:nvPicPr>
        <p:blipFill>
          <a:blip r:embed="rId1"/>
          <a:stretch>
            <a:fillRect/>
          </a:stretch>
        </p:blipFill>
        <p:spPr>
          <a:xfrm>
            <a:off x="162125" y="1352625"/>
            <a:ext cx="4058368" cy="36297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38"/>
          <p:cNvSpPr txBox="1"/>
          <p:nvPr>
            <p:ph type="body" idx="2"/>
          </p:nvPr>
        </p:nvSpPr>
        <p:spPr>
          <a:xfrm>
            <a:off x="4773200" y="2485375"/>
            <a:ext cx="3957300" cy="30255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p>
          <a:p>
            <a:pPr marL="457200" lvl="0" indent="-292735" algn="l" rtl="0">
              <a:spcBef>
                <a:spcPts val="1200"/>
              </a:spcBef>
              <a:spcAft>
                <a:spcPts val="0"/>
              </a:spcAft>
              <a:buSzPct val="100000"/>
              <a:buChar char="●"/>
            </a:pPr>
            <a:r>
              <a:rPr lang="en-GB"/>
              <a:t>a</a:t>
            </a:r>
            <a:r>
              <a:rPr lang="en-GB"/>
              <a:t>-x, b-x</a:t>
            </a:r>
            <a:r>
              <a:rPr lang="en-GB"/>
              <a:t>表示轴组X方向端点到X轴编码器探测点之间的长度</a:t>
            </a:r>
            <a:endParaRPr lang="en-GB"/>
          </a:p>
          <a:p>
            <a:pPr marL="457200" lvl="0" indent="-292735" algn="l" rtl="0">
              <a:spcBef>
                <a:spcPts val="0"/>
              </a:spcBef>
              <a:spcAft>
                <a:spcPts val="0"/>
              </a:spcAft>
              <a:buSzPct val="100000"/>
              <a:buChar char="●"/>
            </a:pPr>
            <a:r>
              <a:rPr lang="en-GB"/>
              <a:t>a-y, b-y表示轴组Y方向</a:t>
            </a:r>
            <a:r>
              <a:rPr lang="en-GB" b="1"/>
              <a:t>上</a:t>
            </a:r>
            <a:r>
              <a:rPr lang="en-GB"/>
              <a:t>端点到Y轴编码器探测点之间的长度</a:t>
            </a:r>
            <a:endParaRPr lang="en-GB"/>
          </a:p>
          <a:p>
            <a:pPr marL="457200" lvl="0" indent="-292735" algn="l" rtl="0">
              <a:spcBef>
                <a:spcPts val="0"/>
              </a:spcBef>
              <a:spcAft>
                <a:spcPts val="0"/>
              </a:spcAft>
              <a:buSzPct val="100000"/>
              <a:buChar char="●"/>
            </a:pPr>
            <a:r>
              <a:rPr lang="en-GB"/>
              <a:t>a-y-bottom, b-y-bottom表示轴组Y方向</a:t>
            </a:r>
            <a:r>
              <a:rPr lang="en-GB" b="1"/>
              <a:t>下</a:t>
            </a:r>
            <a:r>
              <a:rPr lang="en-GB"/>
              <a:t>端点到Y轴编码器探测点之间的长度</a:t>
            </a:r>
            <a:endParaRPr lang="en-GB"/>
          </a:p>
          <a:p>
            <a:pPr marL="457200" lvl="0" indent="-292735" algn="l" rtl="0">
              <a:spcBef>
                <a:spcPts val="0"/>
              </a:spcBef>
              <a:spcAft>
                <a:spcPts val="0"/>
              </a:spcAft>
              <a:buSzPct val="100000"/>
              <a:buChar char="●"/>
            </a:pPr>
            <a:r>
              <a:rPr lang="en-GB"/>
              <a:t>a</a:t>
            </a:r>
            <a:r>
              <a:rPr lang="en-GB"/>
              <a:t>_axis_width, b</a:t>
            </a:r>
            <a:r>
              <a:rPr lang="en-GB"/>
              <a:t>_axis_width表示Y的轴宽或称编码器到Y轴边界的长度</a:t>
            </a:r>
            <a:endParaRPr lang="en-GB"/>
          </a:p>
          <a:p>
            <a:pPr marL="457200" lvl="0" indent="-292735" algn="l" rtl="0">
              <a:spcBef>
                <a:spcPts val="0"/>
              </a:spcBef>
              <a:spcAft>
                <a:spcPts val="0"/>
              </a:spcAft>
              <a:buSzPct val="100000"/>
              <a:buChar char="●"/>
            </a:pPr>
            <a:r>
              <a:rPr lang="en-GB"/>
              <a:t>sensor_to_sensor_width 表示B轴组X_END限位传感器与A轴组X_ORIGIN限位传感器在水平方向（X方向）上的距离差</a:t>
            </a:r>
            <a:endParaRPr lang="en-GB"/>
          </a:p>
          <a:p>
            <a:pPr marL="457200" lvl="0" indent="-292735" algn="l" rtl="0">
              <a:spcBef>
                <a:spcPts val="0"/>
              </a:spcBef>
              <a:spcAft>
                <a:spcPts val="0"/>
              </a:spcAft>
              <a:buSzPct val="100000"/>
              <a:buChar char="●"/>
            </a:pPr>
            <a:r>
              <a:rPr lang="en-GB"/>
              <a:t>sensor_to_sensor_height表示B轴组Y_END限位传感器与A轴组Y_ORIGIN限位传感器在垂直方向（Y方向）上的距离差（目前的设置为0）</a:t>
            </a:r>
            <a:endParaRPr lang="en-GB"/>
          </a:p>
          <a:p>
            <a:pPr marL="457200" lvl="0" indent="-292735" algn="l" rtl="0">
              <a:spcBef>
                <a:spcPts val="0"/>
              </a:spcBef>
              <a:spcAft>
                <a:spcPts val="0"/>
              </a:spcAft>
              <a:buSzPct val="100000"/>
              <a:buChar char="●"/>
            </a:pPr>
            <a:r>
              <a:rPr lang="en-GB"/>
              <a:t>gap表示允许的缓冲范围长度</a:t>
            </a:r>
            <a:endParaRPr lang="en-GB"/>
          </a:p>
          <a:p>
            <a:pPr marL="0" lvl="0" indent="0" algn="l" rtl="0">
              <a:spcBef>
                <a:spcPts val="1200"/>
              </a:spcBef>
              <a:spcAft>
                <a:spcPts val="1200"/>
              </a:spcAft>
              <a:buNone/>
            </a:pPr>
          </a:p>
        </p:txBody>
      </p:sp>
      <p:sp>
        <p:nvSpPr>
          <p:cNvPr id="278" name="Google Shape;278;p38"/>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5.2 </a:t>
            </a:r>
            <a:r>
              <a:rPr lang="en-GB"/>
              <a:t>物理参数</a:t>
            </a:r>
            <a:endParaRPr lang="en-GB"/>
          </a:p>
        </p:txBody>
      </p:sp>
      <p:pic>
        <p:nvPicPr>
          <p:cNvPr id="279" name="Google Shape;279;p38"/>
          <p:cNvPicPr preferRelativeResize="0"/>
          <p:nvPr/>
        </p:nvPicPr>
        <p:blipFill>
          <a:blip r:embed="rId1"/>
          <a:stretch>
            <a:fillRect/>
          </a:stretch>
        </p:blipFill>
        <p:spPr>
          <a:xfrm>
            <a:off x="6214950" y="1798579"/>
            <a:ext cx="1073775" cy="986925"/>
          </a:xfrm>
          <a:prstGeom prst="rect">
            <a:avLst/>
          </a:prstGeom>
          <a:noFill/>
          <a:ln>
            <a:noFill/>
          </a:ln>
        </p:spPr>
      </p:pic>
      <p:sp>
        <p:nvSpPr>
          <p:cNvPr id="280" name="Google Shape;280;p38"/>
          <p:cNvSpPr txBox="1"/>
          <p:nvPr/>
        </p:nvSpPr>
        <p:spPr>
          <a:xfrm>
            <a:off x="4712438" y="228300"/>
            <a:ext cx="4078800" cy="12786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sz="1300">
                <a:solidFill>
                  <a:schemeClr val="accent1"/>
                </a:solidFill>
                <a:latin typeface="Lato" panose="020F0502020204030203"/>
                <a:ea typeface="Lato" panose="020F0502020204030203"/>
                <a:cs typeface="Lato" panose="020F0502020204030203"/>
                <a:sym typeface="Lato" panose="020F0502020204030203"/>
              </a:rPr>
              <a:t>物理参数需要根据机台实际设备位置进行测量，需要保证测量精度可靠</a:t>
            </a: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0" algn="l" rtl="0">
              <a:lnSpc>
                <a:spcPct val="115000"/>
              </a:lnSpc>
              <a:spcBef>
                <a:spcPts val="0"/>
              </a:spcBef>
              <a:spcAft>
                <a:spcPts val="0"/>
              </a:spcAft>
              <a:buNone/>
            </a:pP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sz="1300">
                <a:solidFill>
                  <a:schemeClr val="accent1"/>
                </a:solidFill>
                <a:latin typeface="Lato" panose="020F0502020204030203"/>
                <a:ea typeface="Lato" panose="020F0502020204030203"/>
                <a:cs typeface="Lato" panose="020F0502020204030203"/>
                <a:sym typeface="Lato" panose="020F0502020204030203"/>
              </a:rPr>
              <a:t>物理参数的存在是为了将两轴组的运动轨迹进行全局拟合，从中得出全局轴向运动范围作为碰撞产生的判断条件</a:t>
            </a:r>
            <a:endParaRPr sz="1300">
              <a:solidFill>
                <a:schemeClr val="accent1"/>
              </a:solidFill>
              <a:latin typeface="Lato" panose="020F0502020204030203"/>
              <a:ea typeface="Lato" panose="020F0502020204030203"/>
              <a:cs typeface="Lato" panose="020F0502020204030203"/>
              <a:sym typeface="Lato" panose="020F0502020204030203"/>
            </a:endParaRPr>
          </a:p>
        </p:txBody>
      </p:sp>
      <p:pic>
        <p:nvPicPr>
          <p:cNvPr id="281" name="Google Shape;281;p38"/>
          <p:cNvPicPr preferRelativeResize="0"/>
          <p:nvPr/>
        </p:nvPicPr>
        <p:blipFill>
          <a:blip r:embed="rId2"/>
          <a:stretch>
            <a:fillRect/>
          </a:stretch>
        </p:blipFill>
        <p:spPr>
          <a:xfrm>
            <a:off x="162125" y="1352625"/>
            <a:ext cx="4058368" cy="36297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39"/>
          <p:cNvSpPr/>
          <p:nvPr/>
        </p:nvSpPr>
        <p:spPr>
          <a:xfrm>
            <a:off x="5422225" y="3668825"/>
            <a:ext cx="3349500" cy="45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87" name="Google Shape;287;p39"/>
          <p:cNvSpPr/>
          <p:nvPr/>
        </p:nvSpPr>
        <p:spPr>
          <a:xfrm>
            <a:off x="5407650" y="2827800"/>
            <a:ext cx="3349500" cy="452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88" name="Google Shape;288;p39"/>
          <p:cNvSpPr/>
          <p:nvPr/>
        </p:nvSpPr>
        <p:spPr>
          <a:xfrm>
            <a:off x="5407650" y="1938125"/>
            <a:ext cx="3349500" cy="45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289" name="Google Shape;289;p39"/>
          <p:cNvSpPr txBox="1"/>
          <p:nvPr>
            <p:ph type="body" idx="2"/>
          </p:nvPr>
        </p:nvSpPr>
        <p:spPr>
          <a:xfrm>
            <a:off x="4887475" y="844300"/>
            <a:ext cx="4044900" cy="4078800"/>
          </a:xfrm>
          <a:prstGeom prst="rect">
            <a:avLst/>
          </a:prstGeom>
        </p:spPr>
        <p:txBody>
          <a:bodyPr spcFirstLastPara="1" wrap="square" lIns="91425" tIns="91425" rIns="91425" bIns="91425" anchor="t" anchorCtr="0">
            <a:normAutofit fontScale="92500" lnSpcReduction="20000"/>
          </a:bodyPr>
          <a:lstStyle/>
          <a:p>
            <a:pPr marL="457200" marR="0" lvl="0" indent="-304800" algn="l" rtl="0">
              <a:lnSpc>
                <a:spcPct val="115000"/>
              </a:lnSpc>
              <a:spcBef>
                <a:spcPts val="0"/>
              </a:spcBef>
              <a:spcAft>
                <a:spcPts val="0"/>
              </a:spcAft>
              <a:buClr>
                <a:schemeClr val="accent1"/>
              </a:buClr>
              <a:buSzPct val="100000"/>
              <a:buFont typeface="Lato" panose="020F0502020204030203"/>
              <a:buChar char="●"/>
            </a:pPr>
            <a:r>
              <a:rPr lang="en-GB"/>
              <a:t>两轴组在垂直（Y）方向上处于预设的碰撞检测区域内，水平（X）方向上两轴组的相对运动距离超过参数之和</a:t>
            </a:r>
            <a:endParaRPr lang="en-GB"/>
          </a:p>
          <a:p>
            <a:pPr marL="457200" marR="0" lvl="0" indent="0" algn="l" rtl="0">
              <a:lnSpc>
                <a:spcPct val="115000"/>
              </a:lnSpc>
              <a:spcBef>
                <a:spcPts val="0"/>
              </a:spcBef>
              <a:spcAft>
                <a:spcPts val="0"/>
              </a:spcAft>
              <a:buNone/>
            </a:pPr>
          </a:p>
          <a:p>
            <a:pPr marL="457200" marR="0" lvl="0" indent="-304800" algn="l" rtl="0">
              <a:lnSpc>
                <a:spcPct val="115000"/>
              </a:lnSpc>
              <a:spcBef>
                <a:spcPts val="0"/>
              </a:spcBef>
              <a:spcAft>
                <a:spcPts val="0"/>
              </a:spcAft>
              <a:buClr>
                <a:schemeClr val="accent1"/>
              </a:buClr>
              <a:buSzPct val="100000"/>
              <a:buFont typeface="Lato" panose="020F0502020204030203"/>
              <a:buChar char="●"/>
            </a:pPr>
            <a:r>
              <a:rPr lang="en-GB"/>
              <a:t>Y碰撞区上边界：</a:t>
            </a:r>
            <a:endParaRPr lang="en-GB"/>
          </a:p>
          <a:p>
            <a:pPr marL="457200" marR="0" lvl="0" indent="0" algn="l" rtl="0">
              <a:lnSpc>
                <a:spcPct val="115000"/>
              </a:lnSpc>
              <a:spcBef>
                <a:spcPts val="0"/>
              </a:spcBef>
              <a:spcAft>
                <a:spcPts val="0"/>
              </a:spcAft>
              <a:buNone/>
            </a:pPr>
          </a:p>
          <a:p>
            <a:pPr marL="457200" marR="0" lvl="0" indent="0" algn="l" rtl="0">
              <a:lnSpc>
                <a:spcPct val="115000"/>
              </a:lnSpc>
              <a:spcBef>
                <a:spcPts val="0"/>
              </a:spcBef>
              <a:spcAft>
                <a:spcPts val="0"/>
              </a:spcAft>
              <a:buNone/>
            </a:pPr>
            <a:r>
              <a:rPr lang="en-GB" b="1"/>
              <a:t>Y1​ + a-y + Y2​ + b-y + Gap &gt;= measured_height + sensor_to_sensor_height</a:t>
            </a:r>
            <a:endParaRPr b="1"/>
          </a:p>
          <a:p>
            <a:pPr marL="0" marR="0" lvl="0" indent="0" algn="l" rtl="0">
              <a:lnSpc>
                <a:spcPct val="115000"/>
              </a:lnSpc>
              <a:spcBef>
                <a:spcPts val="0"/>
              </a:spcBef>
              <a:spcAft>
                <a:spcPts val="0"/>
              </a:spcAft>
              <a:buNone/>
            </a:pPr>
          </a:p>
          <a:p>
            <a:pPr marL="457200" marR="0" lvl="0" indent="-304800" algn="l" rtl="0">
              <a:lnSpc>
                <a:spcPct val="115000"/>
              </a:lnSpc>
              <a:spcBef>
                <a:spcPts val="0"/>
              </a:spcBef>
              <a:spcAft>
                <a:spcPts val="0"/>
              </a:spcAft>
              <a:buClr>
                <a:schemeClr val="accent1"/>
              </a:buClr>
              <a:buSzPct val="100000"/>
              <a:buFont typeface="Lato" panose="020F0502020204030203"/>
              <a:buChar char="●"/>
            </a:pPr>
            <a:r>
              <a:rPr lang="en-GB"/>
              <a:t>Y碰撞区下边界：</a:t>
            </a:r>
            <a:endParaRPr lang="en-GB"/>
          </a:p>
          <a:p>
            <a:pPr marL="457200" marR="0" lvl="0" indent="0" algn="l" rtl="0">
              <a:lnSpc>
                <a:spcPct val="115000"/>
              </a:lnSpc>
              <a:spcBef>
                <a:spcPts val="0"/>
              </a:spcBef>
              <a:spcAft>
                <a:spcPts val="0"/>
              </a:spcAft>
              <a:buNone/>
            </a:pPr>
          </a:p>
          <a:p>
            <a:pPr marL="457200" marR="0" lvl="0" indent="0" algn="l" rtl="0">
              <a:lnSpc>
                <a:spcPct val="115000"/>
              </a:lnSpc>
              <a:spcBef>
                <a:spcPts val="0"/>
              </a:spcBef>
              <a:spcAft>
                <a:spcPts val="0"/>
              </a:spcAft>
              <a:buNone/>
            </a:pPr>
            <a:r>
              <a:rPr lang="en-GB" b="1"/>
              <a:t>Y1​ + Y2 - a-y-bottom - b-y-bottom - gap &lt;= measured_height + sensor_to_sensor_height</a:t>
            </a:r>
            <a:endParaRPr b="1"/>
          </a:p>
          <a:p>
            <a:pPr marL="0" marR="0" lvl="0" indent="0" algn="l" rtl="0">
              <a:lnSpc>
                <a:spcPct val="115000"/>
              </a:lnSpc>
              <a:spcBef>
                <a:spcPts val="0"/>
              </a:spcBef>
              <a:spcAft>
                <a:spcPts val="0"/>
              </a:spcAft>
              <a:buNone/>
            </a:pPr>
          </a:p>
          <a:p>
            <a:pPr marL="457200" marR="0" lvl="0" indent="-304800" algn="l" rtl="0">
              <a:lnSpc>
                <a:spcPct val="115000"/>
              </a:lnSpc>
              <a:spcBef>
                <a:spcPts val="0"/>
              </a:spcBef>
              <a:spcAft>
                <a:spcPts val="0"/>
              </a:spcAft>
              <a:buClr>
                <a:schemeClr val="accent1"/>
              </a:buClr>
              <a:buSzPct val="100000"/>
              <a:buFont typeface="Lato" panose="020F0502020204030203"/>
              <a:buChar char="●"/>
            </a:pPr>
            <a:r>
              <a:rPr lang="en-GB"/>
              <a:t>X相对运动距离超限：</a:t>
            </a:r>
            <a:endParaRPr lang="en-GB"/>
          </a:p>
          <a:p>
            <a:pPr marL="457200" marR="0" lvl="0" indent="0" algn="l" rtl="0">
              <a:lnSpc>
                <a:spcPct val="115000"/>
              </a:lnSpc>
              <a:spcBef>
                <a:spcPts val="0"/>
              </a:spcBef>
              <a:spcAft>
                <a:spcPts val="0"/>
              </a:spcAft>
              <a:buNone/>
            </a:pPr>
          </a:p>
          <a:p>
            <a:pPr marL="457200" marR="0" lvl="0" indent="0" algn="l" rtl="0">
              <a:lnSpc>
                <a:spcPct val="115000"/>
              </a:lnSpc>
              <a:spcBef>
                <a:spcPts val="0"/>
              </a:spcBef>
              <a:spcAft>
                <a:spcPts val="0"/>
              </a:spcAft>
              <a:buNone/>
            </a:pPr>
            <a:r>
              <a:rPr lang="en-GB" b="1"/>
              <a:t>X1​ + a-x + X2​ + b-x + Gap &gt;= measured_width + sensor_to_sensor_width</a:t>
            </a:r>
            <a:endParaRPr sz="1200" b="1">
              <a:solidFill>
                <a:srgbClr val="404040"/>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p>
          <a:p>
            <a:pPr marL="0" lvl="0" indent="0" algn="l" rtl="0">
              <a:spcBef>
                <a:spcPts val="1200"/>
              </a:spcBef>
              <a:spcAft>
                <a:spcPts val="1200"/>
              </a:spcAft>
              <a:buNone/>
            </a:pPr>
            <a:endParaRPr sz="1400"/>
          </a:p>
        </p:txBody>
      </p:sp>
      <p:pic>
        <p:nvPicPr>
          <p:cNvPr id="290" name="Google Shape;290;p39"/>
          <p:cNvPicPr preferRelativeResize="0"/>
          <p:nvPr/>
        </p:nvPicPr>
        <p:blipFill>
          <a:blip r:embed="rId1"/>
          <a:stretch>
            <a:fillRect/>
          </a:stretch>
        </p:blipFill>
        <p:spPr>
          <a:xfrm>
            <a:off x="3092342" y="1961199"/>
            <a:ext cx="1353730" cy="2097650"/>
          </a:xfrm>
          <a:prstGeom prst="rect">
            <a:avLst/>
          </a:prstGeom>
          <a:noFill/>
          <a:ln>
            <a:noFill/>
          </a:ln>
        </p:spPr>
      </p:pic>
      <p:pic>
        <p:nvPicPr>
          <p:cNvPr id="291" name="Google Shape;291;p39"/>
          <p:cNvPicPr preferRelativeResize="0"/>
          <p:nvPr/>
        </p:nvPicPr>
        <p:blipFill>
          <a:blip r:embed="rId2"/>
          <a:stretch>
            <a:fillRect/>
          </a:stretch>
        </p:blipFill>
        <p:spPr>
          <a:xfrm>
            <a:off x="1635212" y="1946601"/>
            <a:ext cx="1264125" cy="2112240"/>
          </a:xfrm>
          <a:prstGeom prst="rect">
            <a:avLst/>
          </a:prstGeom>
          <a:noFill/>
          <a:ln>
            <a:noFill/>
          </a:ln>
        </p:spPr>
      </p:pic>
      <p:pic>
        <p:nvPicPr>
          <p:cNvPr id="292" name="Google Shape;292;p39"/>
          <p:cNvPicPr preferRelativeResize="0"/>
          <p:nvPr/>
        </p:nvPicPr>
        <p:blipFill rotWithShape="1">
          <a:blip r:embed="rId3"/>
          <a:srcRect t="230" b="-230"/>
          <a:stretch>
            <a:fillRect/>
          </a:stretch>
        </p:blipFill>
        <p:spPr>
          <a:xfrm>
            <a:off x="155575" y="1966052"/>
            <a:ext cx="1288683" cy="2097650"/>
          </a:xfrm>
          <a:prstGeom prst="rect">
            <a:avLst/>
          </a:prstGeom>
          <a:noFill/>
          <a:ln>
            <a:noFill/>
          </a:ln>
        </p:spPr>
      </p:pic>
      <p:sp>
        <p:nvSpPr>
          <p:cNvPr id="293" name="Google Shape;293;p39"/>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5.3 碰撞条件分析</a:t>
            </a:r>
            <a:endParaRPr lang="en-GB"/>
          </a:p>
        </p:txBody>
      </p:sp>
      <p:sp>
        <p:nvSpPr>
          <p:cNvPr id="294" name="Google Shape;294;p39"/>
          <p:cNvSpPr txBox="1"/>
          <p:nvPr/>
        </p:nvSpPr>
        <p:spPr>
          <a:xfrm>
            <a:off x="686250" y="1352625"/>
            <a:ext cx="16149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panose="020F0502020204030203"/>
                <a:ea typeface="Lato" panose="020F0502020204030203"/>
                <a:cs typeface="Lato" panose="020F0502020204030203"/>
                <a:sym typeface="Lato" panose="020F0502020204030203"/>
              </a:rPr>
              <a:t>5.3.1 探针左右碰撞</a:t>
            </a:r>
            <a:endParaRPr sz="130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98" name="Shape 298"/>
        <p:cNvGrpSpPr/>
        <p:nvPr/>
      </p:nvGrpSpPr>
      <p:grpSpPr>
        <a:xfrm>
          <a:off x="0" y="0"/>
          <a:ext cx="0" cy="0"/>
          <a:chOff x="0" y="0"/>
          <a:chExt cx="0" cy="0"/>
        </a:xfrm>
      </p:grpSpPr>
      <p:sp>
        <p:nvSpPr>
          <p:cNvPr id="299" name="Google Shape;299;p40"/>
          <p:cNvSpPr/>
          <p:nvPr/>
        </p:nvSpPr>
        <p:spPr>
          <a:xfrm>
            <a:off x="5266725" y="2715975"/>
            <a:ext cx="3228000" cy="71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00" name="Google Shape;300;p40"/>
          <p:cNvSpPr txBox="1"/>
          <p:nvPr>
            <p:ph type="body" idx="2"/>
          </p:nvPr>
        </p:nvSpPr>
        <p:spPr>
          <a:xfrm>
            <a:off x="4916625" y="1284550"/>
            <a:ext cx="39282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两轴组垂直（Y）方向处于安全区域，但水平（X）方向位移超过两轴组可运动距离与gap值总和</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X相对运动距离超限：</a:t>
            </a:r>
            <a:endParaRPr lang="en-GB"/>
          </a:p>
          <a:p>
            <a:pPr marL="457200" marR="0" lvl="0" indent="0" algn="l" rtl="0">
              <a:lnSpc>
                <a:spcPct val="115000"/>
              </a:lnSpc>
              <a:spcBef>
                <a:spcPts val="0"/>
              </a:spcBef>
              <a:spcAft>
                <a:spcPts val="0"/>
              </a:spcAft>
              <a:buNone/>
            </a:pPr>
          </a:p>
          <a:p>
            <a:pPr marL="457200" marR="0" lvl="0" indent="0" algn="l" rtl="0">
              <a:lnSpc>
                <a:spcPct val="115000"/>
              </a:lnSpc>
              <a:spcBef>
                <a:spcPts val="0"/>
              </a:spcBef>
              <a:spcAft>
                <a:spcPts val="0"/>
              </a:spcAft>
              <a:buNone/>
            </a:pPr>
            <a:r>
              <a:rPr lang="en-GB" b="1"/>
              <a:t>X1​ + X2​ + max(a-x,b-x) + a_axis_width + b_axis_width + Gap &gt;= measured_width + sensor_to_sensor_width</a:t>
            </a:r>
            <a:endParaRPr sz="750" b="1">
              <a:solidFill>
                <a:srgbClr val="404040"/>
              </a:solidFill>
              <a:highlight>
                <a:srgbClr val="ECECEC"/>
              </a:highlight>
              <a:latin typeface="Roboto Mono" panose="00000009000000000000"/>
              <a:ea typeface="Roboto Mono" panose="00000009000000000000"/>
              <a:cs typeface="Roboto Mono" panose="00000009000000000000"/>
              <a:sym typeface="Roboto Mono" panose="00000009000000000000"/>
            </a:endParaRPr>
          </a:p>
        </p:txBody>
      </p:sp>
      <p:sp>
        <p:nvSpPr>
          <p:cNvPr id="301" name="Google Shape;301;p40"/>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5.3 </a:t>
            </a:r>
            <a:r>
              <a:rPr lang="en-GB"/>
              <a:t>碰撞条件分析</a:t>
            </a:r>
            <a:endParaRPr lang="en-GB"/>
          </a:p>
        </p:txBody>
      </p:sp>
      <p:pic>
        <p:nvPicPr>
          <p:cNvPr id="302" name="Google Shape;302;p40"/>
          <p:cNvPicPr preferRelativeResize="0"/>
          <p:nvPr/>
        </p:nvPicPr>
        <p:blipFill>
          <a:blip r:embed="rId1"/>
          <a:stretch>
            <a:fillRect/>
          </a:stretch>
        </p:blipFill>
        <p:spPr>
          <a:xfrm>
            <a:off x="371153" y="1871517"/>
            <a:ext cx="1329175" cy="2526242"/>
          </a:xfrm>
          <a:prstGeom prst="rect">
            <a:avLst/>
          </a:prstGeom>
          <a:noFill/>
          <a:ln>
            <a:noFill/>
          </a:ln>
        </p:spPr>
      </p:pic>
      <p:pic>
        <p:nvPicPr>
          <p:cNvPr id="303" name="Google Shape;303;p40"/>
          <p:cNvPicPr preferRelativeResize="0"/>
          <p:nvPr/>
        </p:nvPicPr>
        <p:blipFill>
          <a:blip r:embed="rId2"/>
          <a:stretch>
            <a:fillRect/>
          </a:stretch>
        </p:blipFill>
        <p:spPr>
          <a:xfrm>
            <a:off x="2343975" y="1861794"/>
            <a:ext cx="1329175" cy="2561749"/>
          </a:xfrm>
          <a:prstGeom prst="rect">
            <a:avLst/>
          </a:prstGeom>
          <a:noFill/>
          <a:ln>
            <a:noFill/>
          </a:ln>
        </p:spPr>
      </p:pic>
      <p:sp>
        <p:nvSpPr>
          <p:cNvPr id="304" name="Google Shape;304;p40"/>
          <p:cNvSpPr txBox="1"/>
          <p:nvPr/>
        </p:nvSpPr>
        <p:spPr>
          <a:xfrm>
            <a:off x="686250" y="1352625"/>
            <a:ext cx="12444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panose="020F0502020204030203"/>
                <a:ea typeface="Lato" panose="020F0502020204030203"/>
                <a:cs typeface="Lato" panose="020F0502020204030203"/>
                <a:sym typeface="Lato" panose="020F0502020204030203"/>
              </a:rPr>
              <a:t>5.3.2 </a:t>
            </a:r>
            <a:r>
              <a:rPr lang="en-GB" sz="1300">
                <a:solidFill>
                  <a:schemeClr val="accent1"/>
                </a:solidFill>
                <a:latin typeface="Lato" panose="020F0502020204030203"/>
                <a:ea typeface="Lato" panose="020F0502020204030203"/>
                <a:cs typeface="Lato" panose="020F0502020204030203"/>
                <a:sym typeface="Lato" panose="020F0502020204030203"/>
              </a:rPr>
              <a:t>探针撞轴</a:t>
            </a:r>
            <a:endParaRPr sz="130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41"/>
          <p:cNvSpPr txBox="1"/>
          <p:nvPr>
            <p:ph type="body" idx="2"/>
          </p:nvPr>
        </p:nvSpPr>
        <p:spPr>
          <a:xfrm>
            <a:off x="4897100" y="1352625"/>
            <a:ext cx="37629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两轴组水平（X）方向处于安全区域，但垂直（Y）方向位移超过两轴组可运动距离与gap值总和</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在计算上，由于超限时同时违反5.3.1，所以此情况可与5.3.1合并</a:t>
            </a:r>
            <a:endParaRPr lang="en-GB"/>
          </a:p>
        </p:txBody>
      </p:sp>
      <p:pic>
        <p:nvPicPr>
          <p:cNvPr id="310" name="Google Shape;310;p41"/>
          <p:cNvPicPr preferRelativeResize="0"/>
          <p:nvPr/>
        </p:nvPicPr>
        <p:blipFill>
          <a:blip r:embed="rId1"/>
          <a:stretch>
            <a:fillRect/>
          </a:stretch>
        </p:blipFill>
        <p:spPr>
          <a:xfrm>
            <a:off x="2301150" y="1814411"/>
            <a:ext cx="1326550" cy="2846174"/>
          </a:xfrm>
          <a:prstGeom prst="rect">
            <a:avLst/>
          </a:prstGeom>
          <a:noFill/>
          <a:ln>
            <a:noFill/>
          </a:ln>
        </p:spPr>
      </p:pic>
      <p:sp>
        <p:nvSpPr>
          <p:cNvPr id="311" name="Google Shape;311;p41"/>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5.3 碰撞条件分析</a:t>
            </a:r>
            <a:endParaRPr lang="en-GB"/>
          </a:p>
        </p:txBody>
      </p:sp>
      <p:pic>
        <p:nvPicPr>
          <p:cNvPr id="312" name="Google Shape;312;p41"/>
          <p:cNvPicPr preferRelativeResize="0"/>
          <p:nvPr/>
        </p:nvPicPr>
        <p:blipFill>
          <a:blip r:embed="rId2"/>
          <a:stretch>
            <a:fillRect/>
          </a:stretch>
        </p:blipFill>
        <p:spPr>
          <a:xfrm>
            <a:off x="561200" y="1833845"/>
            <a:ext cx="1360725" cy="2826124"/>
          </a:xfrm>
          <a:prstGeom prst="rect">
            <a:avLst/>
          </a:prstGeom>
          <a:noFill/>
          <a:ln>
            <a:noFill/>
          </a:ln>
        </p:spPr>
      </p:pic>
      <p:sp>
        <p:nvSpPr>
          <p:cNvPr id="313" name="Google Shape;313;p41"/>
          <p:cNvSpPr txBox="1"/>
          <p:nvPr/>
        </p:nvSpPr>
        <p:spPr>
          <a:xfrm>
            <a:off x="686250" y="1352625"/>
            <a:ext cx="17898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accent1"/>
                </a:solidFill>
                <a:latin typeface="Lato" panose="020F0502020204030203"/>
                <a:ea typeface="Lato" panose="020F0502020204030203"/>
                <a:cs typeface="Lato" panose="020F0502020204030203"/>
                <a:sym typeface="Lato" panose="020F0502020204030203"/>
              </a:rPr>
              <a:t>5.3.3  </a:t>
            </a:r>
            <a:r>
              <a:rPr lang="en-GB" sz="1300">
                <a:solidFill>
                  <a:schemeClr val="accent1"/>
                </a:solidFill>
                <a:latin typeface="Lato" panose="020F0502020204030203"/>
                <a:ea typeface="Lato" panose="020F0502020204030203"/>
                <a:cs typeface="Lato" panose="020F0502020204030203"/>
                <a:sym typeface="Lato" panose="020F0502020204030203"/>
              </a:rPr>
              <a:t>探针上下碰撞</a:t>
            </a:r>
            <a:endParaRPr sz="130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17" name="Shape 317"/>
        <p:cNvGrpSpPr/>
        <p:nvPr/>
      </p:nvGrpSpPr>
      <p:grpSpPr>
        <a:xfrm>
          <a:off x="0" y="0"/>
          <a:ext cx="0" cy="0"/>
          <a:chOff x="0" y="0"/>
          <a:chExt cx="0" cy="0"/>
        </a:xfrm>
      </p:grpSpPr>
      <p:sp>
        <p:nvSpPr>
          <p:cNvPr id="318" name="Google Shape;318;p42"/>
          <p:cNvSpPr txBox="1"/>
          <p:nvPr>
            <p:ph type="body" idx="2"/>
          </p:nvPr>
        </p:nvSpPr>
        <p:spPr>
          <a:xfrm>
            <a:off x="4843700" y="1031750"/>
            <a:ext cx="40497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当防撞线程开启运行后，防撞保护机制相当于在所有冲突边界形成电子围栏以防护所有可能的冲突</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碰撞监测线程在实时监测的同时记录当前坐标</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碰撞触发后，碰撞监测线程关闭所有电机的运动，并开启回退功能，该功能以上一个记录到的合法坐标为目标进行移动，退回到电子围栏外的非限制区域，并恢复电机运动能力</a:t>
            </a:r>
            <a:endParaRPr lang="en-GB"/>
          </a:p>
        </p:txBody>
      </p:sp>
      <p:sp>
        <p:nvSpPr>
          <p:cNvPr id="319" name="Google Shape;319;p42"/>
          <p:cNvSpPr txBox="1"/>
          <p:nvPr>
            <p:ph type="title"/>
          </p:nvPr>
        </p:nvSpPr>
        <p:spPr>
          <a:xfrm>
            <a:off x="691125" y="346325"/>
            <a:ext cx="23733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5.4 </a:t>
            </a:r>
            <a:r>
              <a:rPr lang="en-GB"/>
              <a:t>电子围栏与状态自动恢复</a:t>
            </a:r>
            <a:endParaRPr lang="en-GB"/>
          </a:p>
        </p:txBody>
      </p:sp>
      <p:pic>
        <p:nvPicPr>
          <p:cNvPr id="320" name="Google Shape;320;p42"/>
          <p:cNvPicPr preferRelativeResize="0"/>
          <p:nvPr/>
        </p:nvPicPr>
        <p:blipFill>
          <a:blip r:embed="rId1"/>
          <a:stretch>
            <a:fillRect/>
          </a:stretch>
        </p:blipFill>
        <p:spPr>
          <a:xfrm>
            <a:off x="377323" y="1269108"/>
            <a:ext cx="1266950" cy="1829426"/>
          </a:xfrm>
          <a:prstGeom prst="rect">
            <a:avLst/>
          </a:prstGeom>
          <a:noFill/>
          <a:ln>
            <a:noFill/>
          </a:ln>
        </p:spPr>
      </p:pic>
      <p:pic>
        <p:nvPicPr>
          <p:cNvPr id="321" name="Google Shape;321;p42"/>
          <p:cNvPicPr preferRelativeResize="0"/>
          <p:nvPr/>
        </p:nvPicPr>
        <p:blipFill>
          <a:blip r:embed="rId2"/>
          <a:stretch>
            <a:fillRect/>
          </a:stretch>
        </p:blipFill>
        <p:spPr>
          <a:xfrm>
            <a:off x="409275" y="3140800"/>
            <a:ext cx="1235000" cy="1882901"/>
          </a:xfrm>
          <a:prstGeom prst="rect">
            <a:avLst/>
          </a:prstGeom>
          <a:noFill/>
          <a:ln>
            <a:noFill/>
          </a:ln>
        </p:spPr>
      </p:pic>
      <p:pic>
        <p:nvPicPr>
          <p:cNvPr id="322" name="Google Shape;322;p42"/>
          <p:cNvPicPr preferRelativeResize="0"/>
          <p:nvPr/>
        </p:nvPicPr>
        <p:blipFill>
          <a:blip r:embed="rId3"/>
          <a:stretch>
            <a:fillRect/>
          </a:stretch>
        </p:blipFill>
        <p:spPr>
          <a:xfrm>
            <a:off x="1704425" y="2131100"/>
            <a:ext cx="2617375" cy="289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pic>
        <p:nvPicPr>
          <p:cNvPr id="120" name="Google Shape;120;p17" title="0e6f8fdb96076e522055a09c0929d651.jpg"/>
          <p:cNvPicPr preferRelativeResize="0"/>
          <p:nvPr/>
        </p:nvPicPr>
        <p:blipFill>
          <a:blip r:embed="rId1"/>
          <a:stretch>
            <a:fillRect/>
          </a:stretch>
        </p:blipFill>
        <p:spPr>
          <a:xfrm>
            <a:off x="1894788" y="891500"/>
            <a:ext cx="5354424" cy="4015826"/>
          </a:xfrm>
          <a:prstGeom prst="rect">
            <a:avLst/>
          </a:prstGeom>
          <a:noFill/>
          <a:ln>
            <a:noFill/>
          </a:ln>
        </p:spPr>
      </p:pic>
      <p:sp>
        <p:nvSpPr>
          <p:cNvPr id="121" name="Google Shape;121;p17"/>
          <p:cNvSpPr txBox="1"/>
          <p:nvPr/>
        </p:nvSpPr>
        <p:spPr>
          <a:xfrm>
            <a:off x="3536525" y="280375"/>
            <a:ext cx="22071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chemeClr val="accent1"/>
                </a:solidFill>
                <a:latin typeface="Lato" panose="020F0502020204030203"/>
                <a:ea typeface="Lato" panose="020F0502020204030203"/>
                <a:cs typeface="Lato" panose="020F0502020204030203"/>
                <a:sym typeface="Lato" panose="020F0502020204030203"/>
              </a:rPr>
              <a:t>实验</a:t>
            </a:r>
            <a:r>
              <a:rPr lang="en-GB" sz="2400" b="1">
                <a:solidFill>
                  <a:schemeClr val="accent1"/>
                </a:solidFill>
                <a:latin typeface="Lato" panose="020F0502020204030203"/>
                <a:ea typeface="Lato" panose="020F0502020204030203"/>
                <a:cs typeface="Lato" panose="020F0502020204030203"/>
                <a:sym typeface="Lato" panose="020F0502020204030203"/>
              </a:rPr>
              <a:t>平台</a:t>
            </a:r>
            <a:r>
              <a:rPr lang="en-GB" sz="2400" b="1">
                <a:solidFill>
                  <a:schemeClr val="accent1"/>
                </a:solidFill>
                <a:latin typeface="Lato" panose="020F0502020204030203"/>
                <a:ea typeface="Lato" panose="020F0502020204030203"/>
                <a:cs typeface="Lato" panose="020F0502020204030203"/>
                <a:sym typeface="Lato" panose="020F0502020204030203"/>
              </a:rPr>
              <a:t>搭建</a:t>
            </a:r>
            <a:endParaRPr sz="2400"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680850" y="1332175"/>
            <a:ext cx="7347300" cy="167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6.  图像识别与零点设置</a:t>
            </a:r>
            <a:endParaRPr lang="en-GB"/>
          </a:p>
        </p:txBody>
      </p:sp>
      <p:sp>
        <p:nvSpPr>
          <p:cNvPr id="328" name="Google Shape;328;p43"/>
          <p:cNvSpPr txBox="1"/>
          <p:nvPr/>
        </p:nvSpPr>
        <p:spPr>
          <a:xfrm>
            <a:off x="4940925" y="2599350"/>
            <a:ext cx="3116100" cy="2352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图像上传、下载与解码</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模板匹配</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轮廓检测与定位</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粗校准</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精校准</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零点设置</a:t>
            </a:r>
            <a:endParaRPr sz="1500" b="1">
              <a:solidFill>
                <a:schemeClr val="lt1"/>
              </a:solidFill>
              <a:latin typeface="Lato" panose="020F0502020204030203"/>
              <a:ea typeface="Lato" panose="020F0502020204030203"/>
              <a:cs typeface="Lato" panose="020F0502020204030203"/>
              <a:sym typeface="Lato" panose="020F0502020204030203"/>
            </a:endParaRPr>
          </a:p>
        </p:txBody>
      </p:sp>
      <p:sp>
        <p:nvSpPr>
          <p:cNvPr id="329" name="Google Shape;329;p43"/>
          <p:cNvSpPr txBox="1"/>
          <p:nvPr/>
        </p:nvSpPr>
        <p:spPr>
          <a:xfrm>
            <a:off x="3399825" y="1976275"/>
            <a:ext cx="2644800" cy="38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solidFill>
                  <a:schemeClr val="lt1"/>
                </a:solidFill>
                <a:latin typeface="Lato" panose="020F0502020204030203"/>
                <a:ea typeface="Lato" panose="020F0502020204030203"/>
                <a:cs typeface="Lato" panose="020F0502020204030203"/>
                <a:sym typeface="Lato" panose="020F0502020204030203"/>
              </a:rPr>
              <a:t>基于OpenCV </a:t>
            </a:r>
            <a:r>
              <a:rPr lang="en-GB" sz="1300">
                <a:solidFill>
                  <a:schemeClr val="lt1"/>
                </a:solidFill>
                <a:latin typeface="Lato" panose="020F0502020204030203"/>
                <a:ea typeface="Lato" panose="020F0502020204030203"/>
                <a:cs typeface="Lato" panose="020F0502020204030203"/>
                <a:sym typeface="Lato" panose="020F0502020204030203"/>
              </a:rPr>
              <a:t>与 FastAPI</a:t>
            </a:r>
            <a:endParaRPr sz="13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33" name="Shape 333"/>
        <p:cNvGrpSpPr/>
        <p:nvPr/>
      </p:nvGrpSpPr>
      <p:grpSpPr>
        <a:xfrm>
          <a:off x="0" y="0"/>
          <a:ext cx="0" cy="0"/>
          <a:chOff x="0" y="0"/>
          <a:chExt cx="0" cy="0"/>
        </a:xfrm>
      </p:grpSpPr>
      <p:sp>
        <p:nvSpPr>
          <p:cNvPr id="334" name="Google Shape;334;p44"/>
          <p:cNvSpPr txBox="1"/>
          <p:nvPr>
            <p:ph type="body" idx="2"/>
          </p:nvPr>
        </p:nvSpPr>
        <p:spPr>
          <a:xfrm>
            <a:off x="4756175" y="1019300"/>
            <a:ext cx="4261500" cy="3465900"/>
          </a:xfrm>
          <a:prstGeom prst="rect">
            <a:avLst/>
          </a:prstGeom>
        </p:spPr>
        <p:txBody>
          <a:bodyPr spcFirstLastPara="1" wrap="square" lIns="91425" tIns="91425" rIns="91425" bIns="91425" anchor="t" anchorCtr="0">
            <a:normAutofit lnSpcReduction="20000"/>
          </a:bodyPr>
          <a:lstStyle/>
          <a:p>
            <a:pPr marL="0" marR="0" lvl="0" indent="0" algn="l" rtl="0">
              <a:lnSpc>
                <a:spcPct val="115000"/>
              </a:lnSpc>
              <a:spcBef>
                <a:spcPts val="0"/>
              </a:spcBef>
              <a:spcAft>
                <a:spcPts val="0"/>
              </a:spcAft>
              <a:buNone/>
            </a:pPr>
            <a:r>
              <a:rPr lang="en-GB" b="1"/>
              <a:t>前端上传图像的准备工作</a:t>
            </a:r>
            <a:r>
              <a:rPr lang="en-GB" b="1"/>
              <a:t>：</a:t>
            </a:r>
            <a:endParaRPr b="1"/>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前端通过 </a:t>
            </a:r>
            <a:r>
              <a:rPr lang="en-GB" b="1"/>
              <a:t>&lt;video&gt;</a:t>
            </a:r>
            <a:r>
              <a:rPr lang="en-GB"/>
              <a:t> 元素播放摄像头视频流，并通过 </a:t>
            </a:r>
            <a:r>
              <a:rPr lang="en-GB" b="1"/>
              <a:t>Canvas</a:t>
            </a:r>
            <a:r>
              <a:rPr lang="en-GB"/>
              <a:t> 获取当前视频帧。</a:t>
            </a:r>
            <a:endParaRPr lang="en-GB"/>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使用</a:t>
            </a:r>
            <a:r>
              <a:rPr lang="en-GB" b="1"/>
              <a:t> canvas.toDataURL() </a:t>
            </a:r>
            <a:r>
              <a:rPr lang="en-GB"/>
              <a:t>方法将图像数据转换为 </a:t>
            </a:r>
            <a:r>
              <a:rPr lang="en-GB" b="1"/>
              <a:t>Base64 </a:t>
            </a:r>
            <a:r>
              <a:rPr lang="en-GB"/>
              <a:t>编码 格式：</a:t>
            </a:r>
            <a:endParaRPr lang="en-GB"/>
          </a:p>
          <a:p>
            <a:pPr marL="457200" marR="0" lvl="0" indent="0" algn="l" rtl="0">
              <a:lnSpc>
                <a:spcPct val="115000"/>
              </a:lnSpc>
              <a:spcBef>
                <a:spcPts val="0"/>
              </a:spcBef>
              <a:spcAft>
                <a:spcPts val="0"/>
              </a:spcAft>
              <a:buNone/>
            </a:pPr>
          </a:p>
          <a:p>
            <a:pPr marL="457200" marR="0" lvl="0" indent="0" algn="l" rtl="0">
              <a:lnSpc>
                <a:spcPct val="115000"/>
              </a:lnSpc>
              <a:spcBef>
                <a:spcPts val="0"/>
              </a:spcBef>
              <a:spcAft>
                <a:spcPts val="0"/>
              </a:spcAft>
              <a:buNone/>
            </a:pPr>
          </a:p>
          <a:p>
            <a:pPr marL="0" marR="0" lvl="0" indent="0" algn="l" rtl="0">
              <a:lnSpc>
                <a:spcPct val="115000"/>
              </a:lnSpc>
              <a:spcBef>
                <a:spcPts val="0"/>
              </a:spcBef>
              <a:spcAft>
                <a:spcPts val="0"/>
              </a:spcAft>
              <a:buNone/>
            </a:pPr>
            <a:r>
              <a:rPr lang="en-GB" b="1"/>
              <a:t>图像上传到后端：</a:t>
            </a:r>
            <a:endParaRPr lang="en-GB" b="1"/>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图像数据通过 </a:t>
            </a:r>
            <a:r>
              <a:rPr lang="en-GB" b="1"/>
              <a:t>POST</a:t>
            </a:r>
            <a:r>
              <a:rPr lang="en-GB"/>
              <a:t> 请求发送到后端 API：</a:t>
            </a:r>
            <a:endParaRPr lang="en-GB"/>
          </a:p>
          <a:p>
            <a:pPr marL="457200" marR="0" lvl="0" indent="0" algn="l" rtl="0">
              <a:lnSpc>
                <a:spcPct val="115000"/>
              </a:lnSpc>
              <a:spcBef>
                <a:spcPts val="0"/>
              </a:spcBef>
              <a:spcAft>
                <a:spcPts val="0"/>
              </a:spcAft>
              <a:buNone/>
            </a:pPr>
          </a:p>
          <a:p>
            <a:pPr marL="457200" marR="0" lvl="0" indent="0" algn="l" rtl="0">
              <a:lnSpc>
                <a:spcPct val="115000"/>
              </a:lnSpc>
              <a:spcBef>
                <a:spcPts val="0"/>
              </a:spcBef>
              <a:spcAft>
                <a:spcPts val="0"/>
              </a:spcAft>
              <a:buNone/>
            </a:pPr>
          </a:p>
          <a:p>
            <a:pPr marL="0" marR="0" lvl="0" indent="0" algn="l" rtl="0">
              <a:lnSpc>
                <a:spcPct val="115000"/>
              </a:lnSpc>
              <a:spcBef>
                <a:spcPts val="0"/>
              </a:spcBef>
              <a:spcAft>
                <a:spcPts val="0"/>
              </a:spcAft>
              <a:buNone/>
            </a:pPr>
            <a:r>
              <a:rPr lang="en-GB" b="1"/>
              <a:t>接收图像数据：</a:t>
            </a:r>
            <a:endParaRPr lang="en-GB" b="1"/>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后端通过 FastAPI 接收前端上传的 </a:t>
            </a:r>
            <a:r>
              <a:rPr lang="en-GB" b="1"/>
              <a:t>Base64</a:t>
            </a:r>
            <a:r>
              <a:rPr lang="en-GB"/>
              <a:t> 编码图像数据，定义接口接收请求体，使用 </a:t>
            </a:r>
            <a:r>
              <a:rPr lang="en-GB" b="1"/>
              <a:t>Base64</a:t>
            </a:r>
            <a:r>
              <a:rPr lang="en-GB"/>
              <a:t> 解码图像数据</a:t>
            </a:r>
            <a:endParaRPr sz="11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spcBef>
                <a:spcPts val="0"/>
              </a:spcBef>
              <a:spcAft>
                <a:spcPts val="1200"/>
              </a:spcAft>
              <a:buNone/>
            </a:pPr>
          </a:p>
        </p:txBody>
      </p:sp>
      <p:sp>
        <p:nvSpPr>
          <p:cNvPr id="335" name="Google Shape;335;p44"/>
          <p:cNvSpPr txBox="1"/>
          <p:nvPr>
            <p:ph type="title"/>
          </p:nvPr>
        </p:nvSpPr>
        <p:spPr>
          <a:xfrm>
            <a:off x="691125" y="365806"/>
            <a:ext cx="28788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6.1  </a:t>
            </a:r>
            <a:r>
              <a:rPr lang="en-GB"/>
              <a:t>图像上传、下载与解码</a:t>
            </a:r>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39" name="Shape 339"/>
        <p:cNvGrpSpPr/>
        <p:nvPr/>
      </p:nvGrpSpPr>
      <p:grpSpPr>
        <a:xfrm>
          <a:off x="0" y="0"/>
          <a:ext cx="0" cy="0"/>
          <a:chOff x="0" y="0"/>
          <a:chExt cx="0" cy="0"/>
        </a:xfrm>
      </p:grpSpPr>
      <p:sp>
        <p:nvSpPr>
          <p:cNvPr id="340" name="Google Shape;340;p45"/>
          <p:cNvSpPr/>
          <p:nvPr/>
        </p:nvSpPr>
        <p:spPr>
          <a:xfrm>
            <a:off x="5349300" y="2633325"/>
            <a:ext cx="2892600" cy="46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41" name="Google Shape;341;p45"/>
          <p:cNvSpPr/>
          <p:nvPr/>
        </p:nvSpPr>
        <p:spPr>
          <a:xfrm>
            <a:off x="5359025" y="1432525"/>
            <a:ext cx="3553800" cy="61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42" name="Google Shape;342;p45"/>
          <p:cNvSpPr txBox="1"/>
          <p:nvPr>
            <p:ph type="body" idx="2"/>
          </p:nvPr>
        </p:nvSpPr>
        <p:spPr>
          <a:xfrm>
            <a:off x="4848575" y="681800"/>
            <a:ext cx="4210200" cy="36963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SzPts val="1300"/>
              <a:buChar char="●"/>
            </a:pPr>
            <a:r>
              <a:rPr lang="en-GB"/>
              <a:t>解码后的图像数据通过 OpenCV 进行灰度化、二值化和去噪处理：</a:t>
            </a:r>
            <a:endParaRPr lang="en-GB"/>
          </a:p>
          <a:p>
            <a:pPr marL="457200" marR="0" lvl="0" indent="0" algn="l" rtl="0">
              <a:lnSpc>
                <a:spcPct val="115000"/>
              </a:lnSpc>
              <a:spcBef>
                <a:spcPts val="0"/>
              </a:spcBef>
              <a:spcAft>
                <a:spcPts val="0"/>
              </a:spcAft>
              <a:buNone/>
            </a:pPr>
          </a:p>
          <a:p>
            <a:pPr marL="457200" marR="0" lvl="0" indent="0" algn="l" rtl="0">
              <a:lnSpc>
                <a:spcPct val="115000"/>
              </a:lnSpc>
              <a:spcBef>
                <a:spcPts val="0"/>
              </a:spcBef>
              <a:spcAft>
                <a:spcPts val="0"/>
              </a:spcAft>
              <a:buNone/>
            </a:pPr>
            <a:r>
              <a:rPr lang="en-GB" sz="1000"/>
              <a:t>gray = cv2.cvtColor(image, cv2.COLOR_BGR2GRAY)</a:t>
            </a:r>
            <a:endParaRPr sz="1000"/>
          </a:p>
          <a:p>
            <a:pPr marL="457200" marR="0" lvl="0" indent="0" algn="l" rtl="0">
              <a:lnSpc>
                <a:spcPct val="115000"/>
              </a:lnSpc>
              <a:spcBef>
                <a:spcPts val="0"/>
              </a:spcBef>
              <a:spcAft>
                <a:spcPts val="0"/>
              </a:spcAft>
              <a:buNone/>
            </a:pPr>
            <a:r>
              <a:rPr lang="en-GB" sz="1000"/>
              <a:t>_, binary = cv2.threshold(gray, 127, 255, cv2.THRESH_BINARY)</a:t>
            </a:r>
            <a:endParaRPr sz="1000"/>
          </a:p>
          <a:p>
            <a:pPr marL="457200" marR="0" lvl="0" indent="0" algn="l" rtl="0">
              <a:lnSpc>
                <a:spcPct val="115000"/>
              </a:lnSpc>
              <a:spcBef>
                <a:spcPts val="0"/>
              </a:spcBef>
              <a:spcAft>
                <a:spcPts val="0"/>
              </a:spcAft>
              <a:buNone/>
            </a:pPr>
            <a:r>
              <a:rPr lang="en-GB" sz="1000"/>
              <a:t>binary = cv2.GaussianBlur(binary, (5, 5), 0)</a:t>
            </a:r>
            <a:endParaRPr sz="1000"/>
          </a:p>
          <a:p>
            <a:pPr marL="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SzPts val="1300"/>
              <a:buChar char="●"/>
            </a:pPr>
            <a:r>
              <a:rPr lang="en-GB"/>
              <a:t>通过预载的模板进行图形比对</a:t>
            </a:r>
            <a:endParaRPr lang="en-GB"/>
          </a:p>
          <a:p>
            <a:pPr marL="457200" marR="0" lvl="0" indent="0" algn="l" rtl="0">
              <a:lnSpc>
                <a:spcPct val="115000"/>
              </a:lnSpc>
              <a:spcBef>
                <a:spcPts val="0"/>
              </a:spcBef>
              <a:spcAft>
                <a:spcPts val="0"/>
              </a:spcAft>
              <a:buNone/>
            </a:pPr>
          </a:p>
          <a:p>
            <a:pPr marL="457200" marR="0" lvl="0" indent="0" algn="l" rtl="0">
              <a:lnSpc>
                <a:spcPct val="115000"/>
              </a:lnSpc>
              <a:spcBef>
                <a:spcPts val="0"/>
              </a:spcBef>
              <a:spcAft>
                <a:spcPts val="0"/>
              </a:spcAft>
              <a:buNone/>
            </a:pPr>
            <a:r>
              <a:rPr lang="en-GB" sz="1000"/>
              <a:t>result = cv2.matchTemplate(gray, template, cv2.TM_CCOEFF_NORMED)</a:t>
            </a:r>
            <a:endParaRPr sz="1000"/>
          </a:p>
          <a:p>
            <a:pPr marL="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SzPts val="1300"/>
              <a:buChar char="●"/>
            </a:pPr>
            <a:r>
              <a:rPr lang="en-GB"/>
              <a:t>若模板匹配度过低则取消此次定位，若匹配度超过阈值则将图像中心作为移动目标点并进行标记</a:t>
            </a:r>
            <a:endParaRPr lang="en-GB"/>
          </a:p>
        </p:txBody>
      </p:sp>
      <p:sp>
        <p:nvSpPr>
          <p:cNvPr id="343" name="Google Shape;343;p45"/>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6.2 </a:t>
            </a:r>
            <a:r>
              <a:rPr lang="en-GB"/>
              <a:t>模板匹配</a:t>
            </a:r>
            <a:endParaRPr lang="en-GB"/>
          </a:p>
        </p:txBody>
      </p:sp>
      <p:pic>
        <p:nvPicPr>
          <p:cNvPr id="344" name="Google Shape;344;p45"/>
          <p:cNvPicPr preferRelativeResize="0"/>
          <p:nvPr/>
        </p:nvPicPr>
        <p:blipFill>
          <a:blip r:embed="rId1"/>
          <a:stretch>
            <a:fillRect/>
          </a:stretch>
        </p:blipFill>
        <p:spPr>
          <a:xfrm>
            <a:off x="2217600" y="1720275"/>
            <a:ext cx="2024599" cy="1924650"/>
          </a:xfrm>
          <a:prstGeom prst="rect">
            <a:avLst/>
          </a:prstGeom>
          <a:noFill/>
          <a:ln>
            <a:noFill/>
          </a:ln>
        </p:spPr>
      </p:pic>
      <p:pic>
        <p:nvPicPr>
          <p:cNvPr id="345" name="Google Shape;345;p45"/>
          <p:cNvPicPr preferRelativeResize="0"/>
          <p:nvPr/>
        </p:nvPicPr>
        <p:blipFill>
          <a:blip r:embed="rId2"/>
          <a:stretch>
            <a:fillRect/>
          </a:stretch>
        </p:blipFill>
        <p:spPr>
          <a:xfrm>
            <a:off x="250080" y="1720275"/>
            <a:ext cx="1899670" cy="1924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49" name="Shape 349"/>
        <p:cNvGrpSpPr/>
        <p:nvPr/>
      </p:nvGrpSpPr>
      <p:grpSpPr>
        <a:xfrm>
          <a:off x="0" y="0"/>
          <a:ext cx="0" cy="0"/>
          <a:chOff x="0" y="0"/>
          <a:chExt cx="0" cy="0"/>
        </a:xfrm>
      </p:grpSpPr>
      <p:sp>
        <p:nvSpPr>
          <p:cNvPr id="350" name="Google Shape;350;p46"/>
          <p:cNvSpPr/>
          <p:nvPr/>
        </p:nvSpPr>
        <p:spPr>
          <a:xfrm>
            <a:off x="5363900" y="1957575"/>
            <a:ext cx="3505200" cy="55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
        <p:nvSpPr>
          <p:cNvPr id="351" name="Google Shape;351;p46"/>
          <p:cNvSpPr txBox="1"/>
          <p:nvPr>
            <p:ph type="body" idx="2"/>
          </p:nvPr>
        </p:nvSpPr>
        <p:spPr>
          <a:xfrm>
            <a:off x="4926350" y="1410975"/>
            <a:ext cx="4064100" cy="3244800"/>
          </a:xfrm>
          <a:prstGeom prst="rect">
            <a:avLst/>
          </a:prstGeom>
        </p:spPr>
        <p:txBody>
          <a:bodyPr spcFirstLastPara="1" wrap="square" lIns="91425" tIns="91425" rIns="91425" bIns="91425" anchor="t" anchorCtr="0">
            <a:normAutofit fontScale="85000" lnSpcReduction="10000"/>
          </a:bodyPr>
          <a:lstStyle/>
          <a:p>
            <a:pPr marL="0" marR="0" lvl="0" indent="0" algn="l" rtl="0">
              <a:lnSpc>
                <a:spcPct val="115000"/>
              </a:lnSpc>
              <a:spcBef>
                <a:spcPts val="0"/>
              </a:spcBef>
              <a:spcAft>
                <a:spcPts val="0"/>
              </a:spcAft>
              <a:buNone/>
            </a:pPr>
            <a:r>
              <a:rPr lang="en-GB"/>
              <a:t>轮廓检测：</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调用 OpenCV 的 findContours() 检测图像中所有轮廓</a:t>
            </a:r>
            <a:endParaRPr lang="en-GB"/>
          </a:p>
          <a:p>
            <a:pPr marL="457200" marR="0" lvl="0" indent="0" algn="l" rtl="0">
              <a:lnSpc>
                <a:spcPct val="115000"/>
              </a:lnSpc>
              <a:spcBef>
                <a:spcPts val="0"/>
              </a:spcBef>
              <a:spcAft>
                <a:spcPts val="0"/>
              </a:spcAft>
              <a:buNone/>
            </a:pPr>
          </a:p>
          <a:p>
            <a:pPr marL="457200" marR="0" lvl="0" indent="0" algn="l" rtl="0">
              <a:lnSpc>
                <a:spcPct val="115000"/>
              </a:lnSpc>
              <a:spcBef>
                <a:spcPts val="0"/>
              </a:spcBef>
              <a:spcAft>
                <a:spcPts val="0"/>
              </a:spcAft>
              <a:buNone/>
            </a:pPr>
            <a:r>
              <a:rPr lang="en-GB"/>
              <a:t>contours, _ = cv2.findContours(binary, </a:t>
            </a:r>
            <a:r>
              <a:rPr lang="en-GB"/>
              <a:t>cv2.RETR_EXTERNAL, cv2.CHAIN_APPROX_SIMPLE)</a:t>
            </a:r>
            <a:endParaRPr lang="en-GB"/>
          </a:p>
          <a:p>
            <a:pPr marL="457200" marR="0" lvl="0" indent="0" algn="l" rtl="0">
              <a:lnSpc>
                <a:spcPct val="115000"/>
              </a:lnSpc>
              <a:spcBef>
                <a:spcPts val="0"/>
              </a:spcBef>
              <a:spcAft>
                <a:spcPts val="0"/>
              </a:spcAft>
              <a:buNone/>
            </a:pPr>
          </a:p>
          <a:p>
            <a:pPr marL="0" marR="0" lvl="0" indent="0" algn="l" rtl="0">
              <a:lnSpc>
                <a:spcPct val="115000"/>
              </a:lnSpc>
              <a:spcBef>
                <a:spcPts val="0"/>
              </a:spcBef>
              <a:spcAft>
                <a:spcPts val="0"/>
              </a:spcAft>
              <a:buNone/>
            </a:pPr>
            <a:r>
              <a:rPr lang="en-GB"/>
              <a:t>轮廓筛选：</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根据面积 (cv2.contourArea) 排除过小的噪声轮廓</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根据形状特征（长宽比、圆度）锁定目标物体</a:t>
            </a:r>
            <a:endParaRPr lang="en-GB"/>
          </a:p>
          <a:p>
            <a:pPr marL="457200" marR="0" lvl="0" indent="0" algn="l" rtl="0">
              <a:lnSpc>
                <a:spcPct val="115000"/>
              </a:lnSpc>
              <a:spcBef>
                <a:spcPts val="0"/>
              </a:spcBef>
              <a:spcAft>
                <a:spcPts val="0"/>
              </a:spcAft>
              <a:buNone/>
            </a:pPr>
          </a:p>
          <a:p>
            <a:pPr marL="0" marR="0" lvl="0" indent="0" algn="l" rtl="0">
              <a:lnSpc>
                <a:spcPct val="115000"/>
              </a:lnSpc>
              <a:spcBef>
                <a:spcPts val="0"/>
              </a:spcBef>
              <a:spcAft>
                <a:spcPts val="0"/>
              </a:spcAft>
              <a:buNone/>
            </a:pPr>
            <a:r>
              <a:rPr lang="en-GB"/>
              <a:t>探针接触点定位：</a:t>
            </a:r>
            <a:endParaRPr lang="en-GB"/>
          </a:p>
          <a:p>
            <a:pPr marL="457200" marR="0" lvl="0" indent="-298450" algn="l" rtl="0">
              <a:lnSpc>
                <a:spcPct val="115000"/>
              </a:lnSpc>
              <a:spcBef>
                <a:spcPts val="0"/>
              </a:spcBef>
              <a:spcAft>
                <a:spcPts val="0"/>
              </a:spcAft>
              <a:buClr>
                <a:schemeClr val="accent1"/>
              </a:buClr>
              <a:buSzPct val="118000"/>
              <a:buFont typeface="Lato" panose="020F0502020204030203"/>
              <a:buChar char="●"/>
            </a:pPr>
            <a:r>
              <a:rPr lang="en-GB"/>
              <a:t>获取轮廓中位于探针区域的点，进行均值运算后得到准确的探针尖端位置，并记录其像素位置</a:t>
            </a:r>
            <a:endParaRPr sz="11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spcBef>
                <a:spcPts val="1200"/>
              </a:spcBef>
              <a:spcAft>
                <a:spcPts val="120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p:txBody>
      </p:sp>
      <p:sp>
        <p:nvSpPr>
          <p:cNvPr id="352" name="Google Shape;352;p46"/>
          <p:cNvSpPr txBox="1"/>
          <p:nvPr>
            <p:ph type="title"/>
          </p:nvPr>
        </p:nvSpPr>
        <p:spPr>
          <a:xfrm>
            <a:off x="686250" y="681800"/>
            <a:ext cx="28011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6.3 </a:t>
            </a:r>
            <a:r>
              <a:rPr lang="en-GB"/>
              <a:t>轮廓检测与定位</a:t>
            </a:r>
            <a:endParaRPr lang="en-GB"/>
          </a:p>
        </p:txBody>
      </p:sp>
      <p:pic>
        <p:nvPicPr>
          <p:cNvPr id="353" name="Google Shape;353;p46"/>
          <p:cNvPicPr preferRelativeResize="0"/>
          <p:nvPr/>
        </p:nvPicPr>
        <p:blipFill>
          <a:blip r:embed="rId1"/>
          <a:stretch>
            <a:fillRect/>
          </a:stretch>
        </p:blipFill>
        <p:spPr>
          <a:xfrm>
            <a:off x="448950" y="1779375"/>
            <a:ext cx="3558576" cy="267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57" name="Shape 357"/>
        <p:cNvGrpSpPr/>
        <p:nvPr/>
      </p:nvGrpSpPr>
      <p:grpSpPr>
        <a:xfrm>
          <a:off x="0" y="0"/>
          <a:ext cx="0" cy="0"/>
          <a:chOff x="0" y="0"/>
          <a:chExt cx="0" cy="0"/>
        </a:xfrm>
      </p:grpSpPr>
      <p:sp>
        <p:nvSpPr>
          <p:cNvPr id="358" name="Google Shape;358;p47"/>
          <p:cNvSpPr txBox="1"/>
          <p:nvPr>
            <p:ph type="body" idx="2"/>
          </p:nvPr>
        </p:nvSpPr>
        <p:spPr>
          <a:xfrm>
            <a:off x="5072200" y="1352625"/>
            <a:ext cx="3918300" cy="3025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通过预设运动位置的方式进行粗定位，将指定轴组移动到校准点附近区域，实现：</a:t>
            </a:r>
            <a:endParaRPr lang="en-GB"/>
          </a:p>
          <a:p>
            <a:pPr marL="914400" marR="0" lvl="1" indent="-311150" algn="l" rtl="0">
              <a:lnSpc>
                <a:spcPct val="115000"/>
              </a:lnSpc>
              <a:spcBef>
                <a:spcPts val="0"/>
              </a:spcBef>
              <a:spcAft>
                <a:spcPts val="0"/>
              </a:spcAft>
              <a:buClr>
                <a:schemeClr val="accent1"/>
              </a:buClr>
              <a:buSzPts val="1300"/>
              <a:buFont typeface="Lato" panose="020F0502020204030203"/>
              <a:buChar char="○"/>
            </a:pPr>
            <a:r>
              <a:rPr lang="en-GB" sz="1300"/>
              <a:t>Z轴下探至极限位置消除机械间隙误差</a:t>
            </a:r>
            <a:endParaRPr sz="1300"/>
          </a:p>
          <a:p>
            <a:pPr marL="914400" marR="0" lvl="1" indent="-311150" algn="l" rtl="0">
              <a:lnSpc>
                <a:spcPct val="115000"/>
              </a:lnSpc>
              <a:spcBef>
                <a:spcPts val="0"/>
              </a:spcBef>
              <a:spcAft>
                <a:spcPts val="0"/>
              </a:spcAft>
              <a:buClr>
                <a:schemeClr val="accent1"/>
              </a:buClr>
              <a:buSzPts val="1300"/>
              <a:buFont typeface="Lato" panose="020F0502020204030203"/>
              <a:buChar char="○"/>
            </a:pPr>
            <a:r>
              <a:rPr lang="en-GB" sz="1300"/>
              <a:t>校准标志物完整呈现于视觉系统视野</a:t>
            </a:r>
            <a:endParaRPr sz="1300"/>
          </a:p>
          <a:p>
            <a:pPr marL="914400" marR="0" lvl="1" indent="-311150" algn="l" rtl="0">
              <a:lnSpc>
                <a:spcPct val="115000"/>
              </a:lnSpc>
              <a:spcBef>
                <a:spcPts val="0"/>
              </a:spcBef>
              <a:spcAft>
                <a:spcPts val="0"/>
              </a:spcAft>
              <a:buClr>
                <a:schemeClr val="accent1"/>
              </a:buClr>
              <a:buSzPts val="1300"/>
              <a:buFont typeface="Lato" panose="020F0502020204030203"/>
              <a:buChar char="○"/>
            </a:pPr>
            <a:r>
              <a:rPr lang="en-GB" sz="1300"/>
              <a:t>为后续精校准建立基准位置</a:t>
            </a:r>
            <a:endParaRPr sz="1300"/>
          </a:p>
          <a:p>
            <a:pPr marL="914400" marR="0" lvl="0" indent="0" algn="l" rtl="0">
              <a:lnSpc>
                <a:spcPct val="115000"/>
              </a:lnSpc>
              <a:spcBef>
                <a:spcPts val="0"/>
              </a:spcBef>
              <a:spcAft>
                <a:spcPts val="0"/>
              </a:spcAft>
              <a:buNone/>
            </a:pPr>
            <a:endParaRPr sz="1300"/>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零点校准过程需要实时跟踪电机运行状态，确保粗校准行为完成后开启下一阶段校准</a:t>
            </a:r>
            <a:endParaRPr lang="en-GB"/>
          </a:p>
        </p:txBody>
      </p:sp>
      <p:sp>
        <p:nvSpPr>
          <p:cNvPr id="359" name="Google Shape;359;p47"/>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6.4 </a:t>
            </a:r>
            <a:r>
              <a:rPr lang="en-GB"/>
              <a:t>粗校准</a:t>
            </a:r>
            <a:endParaRPr lang="en-GB"/>
          </a:p>
        </p:txBody>
      </p:sp>
      <p:pic>
        <p:nvPicPr>
          <p:cNvPr id="360" name="Google Shape;360;p47"/>
          <p:cNvPicPr preferRelativeResize="0"/>
          <p:nvPr/>
        </p:nvPicPr>
        <p:blipFill>
          <a:blip r:embed="rId1"/>
          <a:stretch>
            <a:fillRect/>
          </a:stretch>
        </p:blipFill>
        <p:spPr>
          <a:xfrm>
            <a:off x="521875" y="1468250"/>
            <a:ext cx="3485125" cy="3070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64" name="Shape 364"/>
        <p:cNvGrpSpPr/>
        <p:nvPr/>
      </p:nvGrpSpPr>
      <p:grpSpPr>
        <a:xfrm>
          <a:off x="0" y="0"/>
          <a:ext cx="0" cy="0"/>
          <a:chOff x="0" y="0"/>
          <a:chExt cx="0" cy="0"/>
        </a:xfrm>
      </p:grpSpPr>
      <p:sp>
        <p:nvSpPr>
          <p:cNvPr id="365" name="Google Shape;365;p48"/>
          <p:cNvSpPr txBox="1"/>
          <p:nvPr>
            <p:ph type="body" idx="2"/>
          </p:nvPr>
        </p:nvSpPr>
        <p:spPr>
          <a:xfrm>
            <a:off x="4819400" y="681800"/>
            <a:ext cx="4244100" cy="4131900"/>
          </a:xfrm>
          <a:prstGeom prst="rect">
            <a:avLst/>
          </a:prstGeom>
        </p:spPr>
        <p:txBody>
          <a:bodyPr spcFirstLastPara="1" wrap="square" lIns="91425" tIns="91425" rIns="91425" bIns="91425" anchor="t" anchorCtr="0">
            <a:normAutofit fontScale="85000" lnSpcReduction="20000"/>
          </a:bodyPr>
          <a:lstStyle/>
          <a:p>
            <a:pPr marL="0" marR="0" lvl="0" indent="0" algn="l" rtl="0">
              <a:lnSpc>
                <a:spcPct val="115000"/>
              </a:lnSpc>
              <a:spcBef>
                <a:spcPts val="0"/>
              </a:spcBef>
              <a:spcAft>
                <a:spcPts val="0"/>
              </a:spcAft>
              <a:buNone/>
            </a:pPr>
            <a:r>
              <a:rPr lang="en-GB"/>
              <a:t>前置条件:</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完成粗校准，确保探针已移动至目标点附近区域，且Z轴下压至机械极限位置以消除间隙误差。</a:t>
            </a:r>
            <a:endParaRPr lang="en-GB"/>
          </a:p>
          <a:p>
            <a:pPr marL="457200" marR="0" lvl="0" indent="0" algn="l" rtl="0">
              <a:lnSpc>
                <a:spcPct val="115000"/>
              </a:lnSpc>
              <a:spcBef>
                <a:spcPts val="0"/>
              </a:spcBef>
              <a:spcAft>
                <a:spcPts val="0"/>
              </a:spcAft>
              <a:buNone/>
            </a:pPr>
          </a:p>
          <a:p>
            <a:pPr marL="0" marR="0" lvl="0" indent="0" algn="l" rtl="0">
              <a:lnSpc>
                <a:spcPct val="115000"/>
              </a:lnSpc>
              <a:spcBef>
                <a:spcPts val="0"/>
              </a:spcBef>
              <a:spcAft>
                <a:spcPts val="0"/>
              </a:spcAft>
              <a:buNone/>
            </a:pPr>
            <a:r>
              <a:rPr lang="en-GB"/>
              <a:t>视觉定位阶段:</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识别目标点的像素坐标 (px₁, py₁)。</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检测探针尖端的像素坐标 (px₂, py₂)。</a:t>
            </a:r>
            <a:endParaRPr lang="en-GB"/>
          </a:p>
          <a:p>
            <a:pPr marL="457200" marR="0" lvl="0" indent="0" algn="l" rtl="0">
              <a:lnSpc>
                <a:spcPct val="115000"/>
              </a:lnSpc>
              <a:spcBef>
                <a:spcPts val="0"/>
              </a:spcBef>
              <a:spcAft>
                <a:spcPts val="0"/>
              </a:spcAft>
              <a:buNone/>
            </a:pPr>
          </a:p>
          <a:p>
            <a:pPr marL="0" marR="0" lvl="0" indent="0" algn="l" rtl="0">
              <a:lnSpc>
                <a:spcPct val="115000"/>
              </a:lnSpc>
              <a:spcBef>
                <a:spcPts val="0"/>
              </a:spcBef>
              <a:spcAft>
                <a:spcPts val="0"/>
              </a:spcAft>
              <a:buNone/>
            </a:pPr>
            <a:r>
              <a:rPr lang="en-GB"/>
              <a:t>距离计算与物理换算:</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计算目标点与探针尖端的像素级偏移量：</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基于预设的像素-物理尺度比例（mm/pixel），换算实际机械位移量</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通过将当前位置 + </a:t>
            </a:r>
            <a:r>
              <a:rPr lang="en-GB"/>
              <a:t>实际机械位移量获得目标位置映射</a:t>
            </a:r>
            <a:endParaRPr lang="en-GB"/>
          </a:p>
          <a:p>
            <a:pPr marL="457200" marR="0" lvl="0" indent="0" algn="l" rtl="0">
              <a:lnSpc>
                <a:spcPct val="115000"/>
              </a:lnSpc>
              <a:spcBef>
                <a:spcPts val="0"/>
              </a:spcBef>
              <a:spcAft>
                <a:spcPts val="0"/>
              </a:spcAft>
              <a:buNone/>
            </a:pPr>
          </a:p>
          <a:p>
            <a:pPr marL="0" marR="0" lvl="0" indent="0" algn="l" rtl="0">
              <a:lnSpc>
                <a:spcPct val="115000"/>
              </a:lnSpc>
              <a:spcBef>
                <a:spcPts val="0"/>
              </a:spcBef>
              <a:spcAft>
                <a:spcPts val="0"/>
              </a:spcAft>
              <a:buNone/>
            </a:pPr>
            <a:r>
              <a:rPr lang="en-GB"/>
              <a:t>运动控制与位置修正:</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驱动电机系统前往目标位置，使探针尖端与目标点中心重合。</a:t>
            </a:r>
            <a:endParaRPr lang="en-GB"/>
          </a:p>
          <a:p>
            <a:pPr marL="457200" marR="0" lvl="0" indent="0" algn="l" rtl="0">
              <a:lnSpc>
                <a:spcPct val="115000"/>
              </a:lnSpc>
              <a:spcBef>
                <a:spcPts val="0"/>
              </a:spcBef>
              <a:spcAft>
                <a:spcPts val="0"/>
              </a:spcAft>
              <a:buNone/>
            </a:pPr>
          </a:p>
          <a:p>
            <a:pPr marL="0" marR="0" lvl="0" indent="0" algn="l" rtl="0">
              <a:lnSpc>
                <a:spcPct val="115000"/>
              </a:lnSpc>
              <a:spcBef>
                <a:spcPts val="0"/>
              </a:spcBef>
              <a:spcAft>
                <a:spcPts val="0"/>
              </a:spcAft>
              <a:buNone/>
            </a:pPr>
            <a:r>
              <a:rPr lang="en-GB"/>
              <a:t>零点标定:</a:t>
            </a:r>
            <a:endParaRPr lang="en-GB"/>
          </a:p>
          <a:p>
            <a:pPr marL="457200" marR="0" lvl="0" indent="-298450" algn="l" rtl="0">
              <a:lnSpc>
                <a:spcPct val="115000"/>
              </a:lnSpc>
              <a:spcBef>
                <a:spcPts val="0"/>
              </a:spcBef>
              <a:spcAft>
                <a:spcPts val="0"/>
              </a:spcAft>
              <a:buClr>
                <a:schemeClr val="accent1"/>
              </a:buClr>
              <a:buSzPct val="108000"/>
              <a:buFont typeface="Lato" panose="020F0502020204030203"/>
              <a:buChar char="●"/>
            </a:pPr>
            <a:r>
              <a:rPr lang="en-GB"/>
              <a:t>将最终对准位置设定为 内部坐标系零点(0,0)，完成系统基准校准</a:t>
            </a:r>
            <a:r>
              <a:rPr lang="en-GB" sz="1200">
                <a:solidFill>
                  <a:srgbClr val="404040"/>
                </a:solidFill>
                <a:highlight>
                  <a:srgbClr val="FFFFFF"/>
                </a:highlight>
                <a:latin typeface="Roboto" panose="02000000000000000000"/>
                <a:ea typeface="Roboto" panose="02000000000000000000"/>
                <a:cs typeface="Roboto" panose="02000000000000000000"/>
                <a:sym typeface="Roboto" panose="02000000000000000000"/>
              </a:rPr>
              <a:t>。</a:t>
            </a:r>
            <a:endParaRPr sz="1200">
              <a:solidFill>
                <a:srgbClr val="404040"/>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300"/>
              </a:spcBef>
              <a:spcAft>
                <a:spcPts val="0"/>
              </a:spcAft>
              <a:buNone/>
            </a:pPr>
            <a:endParaRPr sz="1200">
              <a:solidFill>
                <a:srgbClr val="404040"/>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200"/>
              </a:spcAft>
              <a:buNone/>
            </a:pPr>
          </a:p>
        </p:txBody>
      </p:sp>
      <p:sp>
        <p:nvSpPr>
          <p:cNvPr id="366" name="Google Shape;366;p48"/>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6.4 </a:t>
            </a:r>
            <a:r>
              <a:rPr lang="en-GB"/>
              <a:t>精</a:t>
            </a:r>
            <a:r>
              <a:rPr lang="en-GB"/>
              <a:t>校准</a:t>
            </a:r>
            <a:endParaRPr lang="en-GB"/>
          </a:p>
        </p:txBody>
      </p:sp>
      <p:pic>
        <p:nvPicPr>
          <p:cNvPr id="367" name="Google Shape;367;p48"/>
          <p:cNvPicPr preferRelativeResize="0"/>
          <p:nvPr/>
        </p:nvPicPr>
        <p:blipFill>
          <a:blip r:embed="rId1"/>
          <a:stretch>
            <a:fillRect/>
          </a:stretch>
        </p:blipFill>
        <p:spPr>
          <a:xfrm>
            <a:off x="619100" y="1609250"/>
            <a:ext cx="3288925" cy="290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71" name="Shape 371"/>
        <p:cNvGrpSpPr/>
        <p:nvPr/>
      </p:nvGrpSpPr>
      <p:grpSpPr>
        <a:xfrm>
          <a:off x="0" y="0"/>
          <a:ext cx="0" cy="0"/>
          <a:chOff x="0" y="0"/>
          <a:chExt cx="0" cy="0"/>
        </a:xfrm>
      </p:grpSpPr>
      <p:sp>
        <p:nvSpPr>
          <p:cNvPr id="372" name="Google Shape;372;p49"/>
          <p:cNvSpPr txBox="1"/>
          <p:nvPr>
            <p:ph type="body" idx="2"/>
          </p:nvPr>
        </p:nvSpPr>
        <p:spPr>
          <a:xfrm>
            <a:off x="4868025" y="1352625"/>
            <a:ext cx="4112700" cy="3025500"/>
          </a:xfrm>
          <a:prstGeom prst="rect">
            <a:avLst/>
          </a:prstGeom>
        </p:spPr>
        <p:txBody>
          <a:bodyPr spcFirstLastPara="1" wrap="square" lIns="91425" tIns="91425" rIns="91425" bIns="91425" anchor="t" anchorCtr="0">
            <a:normAutofit lnSpcReduction="20000"/>
          </a:bodyPr>
          <a:lstStyle/>
          <a:p>
            <a:pPr marL="0" marR="0" lvl="0" indent="0" algn="l" rtl="0">
              <a:lnSpc>
                <a:spcPct val="115000"/>
              </a:lnSpc>
              <a:spcBef>
                <a:spcPts val="0"/>
              </a:spcBef>
              <a:spcAft>
                <a:spcPts val="0"/>
              </a:spcAft>
              <a:buNone/>
            </a:pPr>
            <a:r>
              <a:rPr lang="en-GB" sz="1190"/>
              <a:t>零点标定与存储：</a:t>
            </a:r>
            <a:endParaRPr sz="1190"/>
          </a:p>
          <a:p>
            <a:pPr marL="457200" marR="0" lvl="0" indent="-304165" algn="l" rtl="0">
              <a:lnSpc>
                <a:spcPct val="115000"/>
              </a:lnSpc>
              <a:spcBef>
                <a:spcPts val="0"/>
              </a:spcBef>
              <a:spcAft>
                <a:spcPts val="0"/>
              </a:spcAft>
              <a:buClr>
                <a:schemeClr val="accent1"/>
              </a:buClr>
              <a:buSzPts val="1192"/>
              <a:buFont typeface="Lato" panose="020F0502020204030203"/>
              <a:buChar char="●"/>
            </a:pPr>
            <a:r>
              <a:rPr lang="en-GB" sz="1190"/>
              <a:t>精校准完成后，记录当前零点位置</a:t>
            </a:r>
            <a:endParaRPr sz="1190"/>
          </a:p>
          <a:p>
            <a:pPr marL="457200" marR="0" lvl="0" indent="-304165" algn="l" rtl="0">
              <a:lnSpc>
                <a:spcPct val="115000"/>
              </a:lnSpc>
              <a:spcBef>
                <a:spcPts val="0"/>
              </a:spcBef>
              <a:spcAft>
                <a:spcPts val="0"/>
              </a:spcAft>
              <a:buClr>
                <a:schemeClr val="accent1"/>
              </a:buClr>
              <a:buSzPts val="1192"/>
              <a:buFont typeface="Lato" panose="020F0502020204030203"/>
              <a:buChar char="●"/>
            </a:pPr>
            <a:r>
              <a:rPr lang="en-GB" sz="1190"/>
              <a:t>计算各轴组机械原点与全局零点的偏移量（Δx, Δy）</a:t>
            </a:r>
            <a:endParaRPr sz="1190"/>
          </a:p>
          <a:p>
            <a:pPr marL="457200" marR="0" lvl="0" indent="-304165" algn="l" rtl="0">
              <a:lnSpc>
                <a:spcPct val="115000"/>
              </a:lnSpc>
              <a:spcBef>
                <a:spcPts val="0"/>
              </a:spcBef>
              <a:spcAft>
                <a:spcPts val="0"/>
              </a:spcAft>
              <a:buClr>
                <a:schemeClr val="accent1"/>
              </a:buClr>
              <a:buSzPts val="1192"/>
              <a:buFont typeface="Lato" panose="020F0502020204030203"/>
              <a:buChar char="●"/>
            </a:pPr>
            <a:r>
              <a:rPr lang="en-GB" sz="1190"/>
              <a:t>将映射关系存储在对应handler中</a:t>
            </a:r>
            <a:endParaRPr sz="1190"/>
          </a:p>
          <a:p>
            <a:pPr marL="914400" marR="0" lvl="0" indent="0" algn="l" rtl="0">
              <a:lnSpc>
                <a:spcPct val="115000"/>
              </a:lnSpc>
              <a:spcBef>
                <a:spcPts val="0"/>
              </a:spcBef>
              <a:spcAft>
                <a:spcPts val="0"/>
              </a:spcAft>
              <a:buNone/>
            </a:pPr>
            <a:endParaRPr sz="1190"/>
          </a:p>
          <a:p>
            <a:pPr marL="0" marR="0" lvl="0" indent="0" algn="l" rtl="0">
              <a:lnSpc>
                <a:spcPct val="115000"/>
              </a:lnSpc>
              <a:spcBef>
                <a:spcPts val="0"/>
              </a:spcBef>
              <a:spcAft>
                <a:spcPts val="0"/>
              </a:spcAft>
              <a:buNone/>
            </a:pPr>
            <a:r>
              <a:rPr lang="en-GB" sz="1190"/>
              <a:t>全局坐标控制：</a:t>
            </a:r>
            <a:endParaRPr sz="1190"/>
          </a:p>
          <a:p>
            <a:pPr marL="457200" marR="0" lvl="0" indent="-304165" algn="l" rtl="0">
              <a:lnSpc>
                <a:spcPct val="115000"/>
              </a:lnSpc>
              <a:spcBef>
                <a:spcPts val="0"/>
              </a:spcBef>
              <a:spcAft>
                <a:spcPts val="0"/>
              </a:spcAft>
              <a:buClr>
                <a:schemeClr val="accent1"/>
              </a:buClr>
              <a:buSzPts val="1192"/>
              <a:buFont typeface="Lato" panose="020F0502020204030203"/>
              <a:buChar char="●"/>
            </a:pPr>
            <a:r>
              <a:rPr lang="en-GB" sz="1190"/>
              <a:t>当两轴组全部完成零点设置后，系统将建立统一的inner坐标系</a:t>
            </a:r>
            <a:endParaRPr sz="1190"/>
          </a:p>
          <a:p>
            <a:pPr marL="457200" marR="0" lvl="0" indent="-304165" algn="l" rtl="0">
              <a:lnSpc>
                <a:spcPct val="115000"/>
              </a:lnSpc>
              <a:spcBef>
                <a:spcPts val="0"/>
              </a:spcBef>
              <a:spcAft>
                <a:spcPts val="0"/>
              </a:spcAft>
              <a:buClr>
                <a:schemeClr val="accent1"/>
              </a:buClr>
              <a:buSzPts val="1192"/>
              <a:buFont typeface="Lato" panose="020F0502020204030203"/>
              <a:buChar char="●"/>
            </a:pPr>
            <a:r>
              <a:rPr lang="en-GB" sz="1190"/>
              <a:t>用户可输入inner移动指令，通过映射转换为各轴组的机械坐标实现运动</a:t>
            </a:r>
            <a:endParaRPr sz="1190"/>
          </a:p>
          <a:p>
            <a:pPr marL="914400" marR="0" lvl="0" indent="0" algn="l" rtl="0">
              <a:lnSpc>
                <a:spcPct val="115000"/>
              </a:lnSpc>
              <a:spcBef>
                <a:spcPts val="0"/>
              </a:spcBef>
              <a:spcAft>
                <a:spcPts val="0"/>
              </a:spcAft>
              <a:buNone/>
            </a:pPr>
            <a:endParaRPr sz="1190"/>
          </a:p>
          <a:p>
            <a:pPr marL="0" marR="0" lvl="0" indent="0" algn="l" rtl="0">
              <a:lnSpc>
                <a:spcPct val="115000"/>
              </a:lnSpc>
              <a:spcBef>
                <a:spcPts val="0"/>
              </a:spcBef>
              <a:spcAft>
                <a:spcPts val="0"/>
              </a:spcAft>
              <a:buNone/>
            </a:pPr>
            <a:r>
              <a:rPr lang="en-GB" sz="1190"/>
              <a:t>手动校准模式：</a:t>
            </a:r>
            <a:endParaRPr sz="1190"/>
          </a:p>
          <a:p>
            <a:pPr marL="457200" marR="0" lvl="0" indent="-304165" algn="l" rtl="0">
              <a:lnSpc>
                <a:spcPct val="115000"/>
              </a:lnSpc>
              <a:spcBef>
                <a:spcPts val="0"/>
              </a:spcBef>
              <a:spcAft>
                <a:spcPts val="0"/>
              </a:spcAft>
              <a:buClr>
                <a:schemeClr val="accent1"/>
              </a:buClr>
              <a:buSzPts val="1192"/>
              <a:buFont typeface="Lato" panose="020F0502020204030203"/>
              <a:buChar char="●"/>
            </a:pPr>
            <a:r>
              <a:rPr lang="en-GB" sz="1190"/>
              <a:t>若自动校准精度不足，允许手动微调零点</a:t>
            </a:r>
            <a:endParaRPr sz="1190"/>
          </a:p>
          <a:p>
            <a:pPr marL="457200" marR="0" lvl="0" indent="-304165" algn="l" rtl="0">
              <a:lnSpc>
                <a:spcPct val="115000"/>
              </a:lnSpc>
              <a:spcBef>
                <a:spcPts val="0"/>
              </a:spcBef>
              <a:spcAft>
                <a:spcPts val="0"/>
              </a:spcAft>
              <a:buClr>
                <a:schemeClr val="accent1"/>
              </a:buClr>
              <a:buSzPts val="1192"/>
              <a:buFont typeface="Lato" panose="020F0502020204030203"/>
              <a:buChar char="●"/>
            </a:pPr>
            <a:r>
              <a:rPr lang="en-GB" sz="1190"/>
              <a:t>手动校准后，重新计算并存储映射关系</a:t>
            </a:r>
            <a:endParaRPr sz="1190"/>
          </a:p>
          <a:p>
            <a:pPr marL="0" lvl="0" indent="0" algn="l" rtl="0">
              <a:spcBef>
                <a:spcPts val="0"/>
              </a:spcBef>
              <a:spcAft>
                <a:spcPts val="1200"/>
              </a:spcAft>
              <a:buNone/>
            </a:pPr>
          </a:p>
        </p:txBody>
      </p:sp>
      <p:sp>
        <p:nvSpPr>
          <p:cNvPr id="373" name="Google Shape;373;p49"/>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6.5 </a:t>
            </a:r>
            <a:r>
              <a:rPr lang="en-GB"/>
              <a:t>零点设置</a:t>
            </a:r>
            <a:endParaRPr lang="en-GB"/>
          </a:p>
        </p:txBody>
      </p:sp>
      <p:pic>
        <p:nvPicPr>
          <p:cNvPr id="374" name="Google Shape;374;p49"/>
          <p:cNvPicPr preferRelativeResize="0"/>
          <p:nvPr/>
        </p:nvPicPr>
        <p:blipFill>
          <a:blip r:embed="rId1"/>
          <a:stretch>
            <a:fillRect/>
          </a:stretch>
        </p:blipFill>
        <p:spPr>
          <a:xfrm>
            <a:off x="463550" y="3189250"/>
            <a:ext cx="3486150" cy="200025"/>
          </a:xfrm>
          <a:prstGeom prst="rect">
            <a:avLst/>
          </a:prstGeom>
          <a:noFill/>
          <a:ln>
            <a:noFill/>
          </a:ln>
        </p:spPr>
      </p:pic>
      <p:pic>
        <p:nvPicPr>
          <p:cNvPr id="375" name="Google Shape;375;p49"/>
          <p:cNvPicPr preferRelativeResize="0"/>
          <p:nvPr/>
        </p:nvPicPr>
        <p:blipFill>
          <a:blip r:embed="rId2"/>
          <a:stretch>
            <a:fillRect/>
          </a:stretch>
        </p:blipFill>
        <p:spPr>
          <a:xfrm>
            <a:off x="463550" y="1679725"/>
            <a:ext cx="3200400" cy="114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680850" y="1332175"/>
            <a:ext cx="7347300" cy="167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7.  </a:t>
            </a:r>
            <a:r>
              <a:rPr lang="en-GB"/>
              <a:t>前后端交互</a:t>
            </a:r>
            <a:endParaRPr lang="en-GB"/>
          </a:p>
        </p:txBody>
      </p:sp>
      <p:sp>
        <p:nvSpPr>
          <p:cNvPr id="381" name="Google Shape;381;p50"/>
          <p:cNvSpPr txBox="1"/>
          <p:nvPr/>
        </p:nvSpPr>
        <p:spPr>
          <a:xfrm>
            <a:off x="4940925" y="2599350"/>
            <a:ext cx="3116100" cy="2352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权限控制与安全中间件</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实时日志与错误处理</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异步协程调用</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状态轮询</a:t>
            </a:r>
            <a:endParaRPr sz="1500" b="1">
              <a:solidFill>
                <a:schemeClr val="lt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500" b="1">
              <a:solidFill>
                <a:schemeClr val="lt1"/>
              </a:solidFill>
              <a:latin typeface="Lato" panose="020F0502020204030203"/>
              <a:ea typeface="Lato" panose="020F0502020204030203"/>
              <a:cs typeface="Lato" panose="020F0502020204030203"/>
              <a:sym typeface="Lato" panose="020F0502020204030203"/>
            </a:endParaRPr>
          </a:p>
        </p:txBody>
      </p:sp>
      <p:sp>
        <p:nvSpPr>
          <p:cNvPr id="382" name="Google Shape;382;p50"/>
          <p:cNvSpPr txBox="1"/>
          <p:nvPr/>
        </p:nvSpPr>
        <p:spPr>
          <a:xfrm>
            <a:off x="1236450" y="2000600"/>
            <a:ext cx="2644800" cy="38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solidFill>
                  <a:schemeClr val="lt1"/>
                </a:solidFill>
                <a:latin typeface="Lato" panose="020F0502020204030203"/>
                <a:ea typeface="Lato" panose="020F0502020204030203"/>
                <a:cs typeface="Lato" panose="020F0502020204030203"/>
                <a:sym typeface="Lato" panose="020F0502020204030203"/>
              </a:rPr>
              <a:t>基于FastAPI</a:t>
            </a:r>
            <a:r>
              <a:rPr lang="en-GB" sz="1300">
                <a:solidFill>
                  <a:schemeClr val="lt1"/>
                </a:solidFill>
                <a:latin typeface="Lato" panose="020F0502020204030203"/>
                <a:ea typeface="Lato" panose="020F0502020204030203"/>
                <a:cs typeface="Lato" panose="020F0502020204030203"/>
                <a:sym typeface="Lato" panose="020F0502020204030203"/>
              </a:rPr>
              <a:t>的RESTful API 服务</a:t>
            </a:r>
            <a:endParaRPr sz="13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51"/>
          <p:cNvSpPr txBox="1"/>
          <p:nvPr>
            <p:ph type="body" idx="1"/>
          </p:nvPr>
        </p:nvSpPr>
        <p:spPr>
          <a:xfrm>
            <a:off x="729450" y="2078875"/>
            <a:ext cx="6890100" cy="31359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GB" b="1"/>
              <a:t>权限控制与安全中间件</a:t>
            </a:r>
            <a:r>
              <a:rPr lang="en-GB"/>
              <a:t>：</a:t>
            </a:r>
            <a:endParaRPr lang="en-GB"/>
          </a:p>
          <a:p>
            <a:pPr marL="457200" lvl="0" indent="-298450" algn="l" rtl="0">
              <a:spcBef>
                <a:spcPts val="0"/>
              </a:spcBef>
              <a:spcAft>
                <a:spcPts val="0"/>
              </a:spcAft>
              <a:buClr>
                <a:schemeClr val="accent1"/>
              </a:buClr>
              <a:buSzPct val="100000"/>
              <a:buFont typeface="Lato" panose="020F0502020204030203"/>
              <a:buChar char="●"/>
            </a:pPr>
            <a:r>
              <a:rPr lang="en-GB"/>
              <a:t>通过 Token 鉴权中间件保护关键 API，避免未授权操作。</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后端定义 WHITE_LIST 放行公开接口（如文档路由），其他接口需校验 Authorization</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前端在请求头中携带 Token (与.env文件内容进行匹配)</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技术价值：保障硬件控制接口的安全性，防止误操作。</a:t>
            </a:r>
            <a:endParaRPr lang="en-GB"/>
          </a:p>
          <a:p>
            <a:pPr marL="457200" marR="0" lvl="0" indent="0" algn="l" rtl="0">
              <a:lnSpc>
                <a:spcPct val="115000"/>
              </a:lnSpc>
              <a:spcBef>
                <a:spcPts val="0"/>
              </a:spcBef>
              <a:spcAft>
                <a:spcPts val="0"/>
              </a:spcAft>
              <a:buNone/>
            </a:pPr>
          </a:p>
          <a:p>
            <a:pPr marL="0" marR="0" lvl="0" indent="0" algn="l" rtl="0">
              <a:lnSpc>
                <a:spcPct val="115000"/>
              </a:lnSpc>
              <a:spcBef>
                <a:spcPts val="0"/>
              </a:spcBef>
              <a:spcAft>
                <a:spcPts val="0"/>
              </a:spcAft>
              <a:buNone/>
            </a:pPr>
            <a:r>
              <a:rPr lang="en-GB" b="1"/>
              <a:t>实时日志与错误处理</a:t>
            </a:r>
            <a:r>
              <a:rPr lang="en-GB"/>
              <a:t>：</a:t>
            </a:r>
            <a:endParaRPr lang="en-GB"/>
          </a:p>
          <a:p>
            <a:pPr marL="457200" lvl="0" indent="-298450" algn="l" rtl="0">
              <a:spcBef>
                <a:spcPts val="0"/>
              </a:spcBef>
              <a:spcAft>
                <a:spcPts val="0"/>
              </a:spcAft>
              <a:buClr>
                <a:schemeClr val="accent1"/>
              </a:buClr>
              <a:buSzPct val="100000"/>
              <a:buFont typeface="Lato" panose="020F0502020204030203"/>
              <a:buChar char="●"/>
            </a:pPr>
            <a:r>
              <a:rPr lang="en-GB"/>
              <a:t>全链路日志记录</a:t>
            </a:r>
            <a:endParaRPr lang="en-GB"/>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sz="1300"/>
              <a:t>后端使用 logging 模块记录操作日志（如校准失败、硬件异常）。</a:t>
            </a:r>
            <a:endParaRPr sz="1300"/>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sz="1300"/>
              <a:t>前端通过 try-catch 捕获异常，展示用户友好的错误信息而非中止程序</a:t>
            </a:r>
            <a:endParaRPr lang="en-GB" sz="1300"/>
          </a:p>
          <a:p>
            <a:pPr marL="457200" marR="0" lvl="0" indent="-298450" algn="l" rtl="0">
              <a:lnSpc>
                <a:spcPct val="115000"/>
              </a:lnSpc>
              <a:spcBef>
                <a:spcPts val="0"/>
              </a:spcBef>
              <a:spcAft>
                <a:spcPts val="0"/>
              </a:spcAft>
              <a:buClr>
                <a:schemeClr val="accent1"/>
              </a:buClr>
              <a:buSzPct val="100000"/>
              <a:buFont typeface="Lato" panose="020F0502020204030203"/>
              <a:buChar char="●"/>
            </a:pPr>
            <a:r>
              <a:rPr lang="en-GB"/>
              <a:t>技术价值：便于故障排查，提升程序容错性</a:t>
            </a:r>
            <a:endParaRPr sz="3600">
              <a:solidFill>
                <a:srgbClr val="404040"/>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1300"/>
              </a:spcBef>
              <a:spcAft>
                <a:spcPts val="0"/>
              </a:spcAft>
              <a:buNone/>
            </a:pPr>
            <a:endParaRPr sz="1200">
              <a:solidFill>
                <a:srgbClr val="404040"/>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1300"/>
              </a:spcBef>
              <a:spcAft>
                <a:spcPts val="0"/>
              </a:spcAft>
              <a:buNone/>
            </a:pPr>
            <a:endParaRPr sz="1200">
              <a:solidFill>
                <a:srgbClr val="404040"/>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1000"/>
              </a:spcBef>
              <a:spcAft>
                <a:spcPts val="1000"/>
              </a:spcAft>
              <a:buNone/>
            </a:pPr>
          </a:p>
        </p:txBody>
      </p:sp>
      <p:sp>
        <p:nvSpPr>
          <p:cNvPr id="388" name="Google Shape;388;p51"/>
          <p:cNvSpPr txBox="1"/>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000"/>
              <a:t>7. 前后端</a:t>
            </a:r>
            <a:r>
              <a:rPr lang="en-GB" sz="3000"/>
              <a:t>交互</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000"/>
              <a:t>7. 前后端交互</a:t>
            </a:r>
            <a:endParaRPr sz="3000"/>
          </a:p>
        </p:txBody>
      </p:sp>
      <p:sp>
        <p:nvSpPr>
          <p:cNvPr id="394" name="Google Shape;394;p52"/>
          <p:cNvSpPr txBox="1"/>
          <p:nvPr/>
        </p:nvSpPr>
        <p:spPr>
          <a:xfrm>
            <a:off x="729450" y="2108300"/>
            <a:ext cx="8138400" cy="2528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GB" sz="1100" b="1">
                <a:solidFill>
                  <a:schemeClr val="accent1"/>
                </a:solidFill>
                <a:latin typeface="Lato" panose="020F0502020204030203"/>
                <a:ea typeface="Lato" panose="020F0502020204030203"/>
                <a:cs typeface="Lato" panose="020F0502020204030203"/>
                <a:sym typeface="Lato" panose="020F0502020204030203"/>
              </a:rPr>
              <a:t>异步协程调用</a:t>
            </a:r>
            <a:r>
              <a:rPr lang="en-GB" sz="1100">
                <a:solidFill>
                  <a:schemeClr val="accent1"/>
                </a:solidFill>
                <a:latin typeface="Lato" panose="020F0502020204030203"/>
                <a:ea typeface="Lato" panose="020F0502020204030203"/>
                <a:cs typeface="Lato" panose="020F0502020204030203"/>
                <a:sym typeface="Lato" panose="020F0502020204030203"/>
              </a:rPr>
              <a:t>：</a:t>
            </a:r>
            <a:endParaRPr sz="1100">
              <a:solidFill>
                <a:schemeClr val="accent1"/>
              </a:solidFill>
              <a:latin typeface="Lato" panose="020F0502020204030203"/>
              <a:ea typeface="Lato" panose="020F0502020204030203"/>
              <a:cs typeface="Lato" panose="020F0502020204030203"/>
              <a:sym typeface="Lato" panose="020F0502020204030203"/>
            </a:endParaRPr>
          </a:p>
          <a:p>
            <a:pPr marL="457200" lvl="0" indent="-298450" algn="l" rtl="0">
              <a:lnSpc>
                <a:spcPct val="115000"/>
              </a:lnSpc>
              <a:spcBef>
                <a:spcPts val="0"/>
              </a:spcBef>
              <a:spcAft>
                <a:spcPts val="0"/>
              </a:spcAft>
              <a:buClr>
                <a:schemeClr val="accent1"/>
              </a:buClr>
              <a:buSzPts val="1100"/>
              <a:buFont typeface="Lato" panose="020F0502020204030203"/>
              <a:buChar char="●"/>
            </a:pPr>
            <a:r>
              <a:rPr lang="en-GB" sz="1100">
                <a:solidFill>
                  <a:schemeClr val="accent1"/>
                </a:solidFill>
                <a:latin typeface="Lato" panose="020F0502020204030203"/>
                <a:ea typeface="Lato" panose="020F0502020204030203"/>
                <a:cs typeface="Lato" panose="020F0502020204030203"/>
                <a:sym typeface="Lato" panose="020F0502020204030203"/>
              </a:rPr>
              <a:t>通过异步协程机制实现高效的任务切换与I/O操作并行化</a:t>
            </a:r>
            <a:endParaRPr sz="1100">
              <a:solidFill>
                <a:schemeClr val="accent1"/>
              </a:solidFill>
              <a:latin typeface="Lato" panose="020F0502020204030203"/>
              <a:ea typeface="Lato" panose="020F0502020204030203"/>
              <a:cs typeface="Lato" panose="020F0502020204030203"/>
              <a:sym typeface="Lato" panose="020F0502020204030203"/>
            </a:endParaRPr>
          </a:p>
          <a:p>
            <a:pPr marL="457200" marR="0" lvl="0" indent="-298450" algn="l" rtl="0">
              <a:lnSpc>
                <a:spcPct val="115000"/>
              </a:lnSpc>
              <a:spcBef>
                <a:spcPts val="0"/>
              </a:spcBef>
              <a:spcAft>
                <a:spcPts val="0"/>
              </a:spcAft>
              <a:buClr>
                <a:schemeClr val="accent1"/>
              </a:buClr>
              <a:buSzPts val="1100"/>
              <a:buFont typeface="Lato" panose="020F0502020204030203"/>
              <a:buChar char="●"/>
            </a:pPr>
            <a:r>
              <a:rPr lang="en-GB" sz="1100">
                <a:solidFill>
                  <a:schemeClr val="accent1"/>
                </a:solidFill>
                <a:latin typeface="Lato" panose="020F0502020204030203"/>
                <a:ea typeface="Lato" panose="020F0502020204030203"/>
                <a:cs typeface="Lato" panose="020F0502020204030203"/>
                <a:sym typeface="Lato" panose="020F0502020204030203"/>
              </a:rPr>
              <a:t>使用 asyncio 协程管理移动任务，在 await 点挂起并切换至其他任务，待硬件响应后自动恢复执行。</a:t>
            </a:r>
            <a:endParaRPr sz="1100">
              <a:solidFill>
                <a:schemeClr val="accent1"/>
              </a:solidFill>
              <a:latin typeface="Lato" panose="020F0502020204030203"/>
              <a:ea typeface="Lato" panose="020F0502020204030203"/>
              <a:cs typeface="Lato" panose="020F0502020204030203"/>
              <a:sym typeface="Lato" panose="020F0502020204030203"/>
            </a:endParaRPr>
          </a:p>
          <a:p>
            <a:pPr marL="457200" marR="0" lvl="0" indent="-298450" algn="l" rtl="0">
              <a:lnSpc>
                <a:spcPct val="115000"/>
              </a:lnSpc>
              <a:spcBef>
                <a:spcPts val="0"/>
              </a:spcBef>
              <a:spcAft>
                <a:spcPts val="0"/>
              </a:spcAft>
              <a:buClr>
                <a:schemeClr val="accent1"/>
              </a:buClr>
              <a:buSzPts val="1100"/>
              <a:buFont typeface="Lato" panose="020F0502020204030203"/>
              <a:buChar char="●"/>
            </a:pPr>
            <a:r>
              <a:rPr lang="en-GB" sz="1100">
                <a:solidFill>
                  <a:schemeClr val="accent1"/>
                </a:solidFill>
                <a:latin typeface="Lato" panose="020F0502020204030203"/>
                <a:ea typeface="Lato" panose="020F0502020204030203"/>
                <a:cs typeface="Lato" panose="020F0502020204030203"/>
                <a:sym typeface="Lato" panose="020F0502020204030203"/>
              </a:rPr>
              <a:t>技术价值：单线程处理高并发请求，减少上下文切换开销，提升吞吐量和响应速度。</a:t>
            </a:r>
            <a:endParaRPr sz="1100">
              <a:solidFill>
                <a:schemeClr val="accent1"/>
              </a:solidFill>
              <a:latin typeface="Lato" panose="020F0502020204030203"/>
              <a:ea typeface="Lato" panose="020F0502020204030203"/>
              <a:cs typeface="Lato" panose="020F0502020204030203"/>
              <a:sym typeface="Lato" panose="020F0502020204030203"/>
            </a:endParaRPr>
          </a:p>
          <a:p>
            <a:pPr marL="457200" marR="0" lvl="0" indent="0" algn="l" rtl="0">
              <a:lnSpc>
                <a:spcPct val="115000"/>
              </a:lnSpc>
              <a:spcBef>
                <a:spcPts val="0"/>
              </a:spcBef>
              <a:spcAft>
                <a:spcPts val="0"/>
              </a:spcAft>
              <a:buNone/>
            </a:pPr>
            <a:endParaRPr sz="1100">
              <a:solidFill>
                <a:schemeClr val="accent1"/>
              </a:solidFill>
              <a:latin typeface="Lato" panose="020F0502020204030203"/>
              <a:ea typeface="Lato" panose="020F0502020204030203"/>
              <a:cs typeface="Lato" panose="020F0502020204030203"/>
              <a:sym typeface="Lato" panose="020F0502020204030203"/>
            </a:endParaRPr>
          </a:p>
          <a:p>
            <a:pPr marL="457200" marR="0" lvl="0" indent="0" algn="l" rtl="0">
              <a:lnSpc>
                <a:spcPct val="115000"/>
              </a:lnSpc>
              <a:spcBef>
                <a:spcPts val="0"/>
              </a:spcBef>
              <a:spcAft>
                <a:spcPts val="0"/>
              </a:spcAft>
              <a:buNone/>
            </a:pPr>
            <a:endParaRPr sz="1100">
              <a:solidFill>
                <a:schemeClr val="accent1"/>
              </a:solidFill>
              <a:latin typeface="Lato" panose="020F0502020204030203"/>
              <a:ea typeface="Lato" panose="020F0502020204030203"/>
              <a:cs typeface="Lato" panose="020F0502020204030203"/>
              <a:sym typeface="Lato" panose="020F0502020204030203"/>
            </a:endParaRPr>
          </a:p>
          <a:p>
            <a:pPr marL="0" marR="0" lvl="0" indent="0" algn="l" rtl="0">
              <a:lnSpc>
                <a:spcPct val="115000"/>
              </a:lnSpc>
              <a:spcBef>
                <a:spcPts val="0"/>
              </a:spcBef>
              <a:spcAft>
                <a:spcPts val="0"/>
              </a:spcAft>
              <a:buNone/>
            </a:pPr>
            <a:r>
              <a:rPr lang="en-GB" sz="1100" b="1">
                <a:solidFill>
                  <a:schemeClr val="accent1"/>
                </a:solidFill>
                <a:latin typeface="Lato" panose="020F0502020204030203"/>
                <a:ea typeface="Lato" panose="020F0502020204030203"/>
                <a:cs typeface="Lato" panose="020F0502020204030203"/>
                <a:sym typeface="Lato" panose="020F0502020204030203"/>
              </a:rPr>
              <a:t>状态轮询</a:t>
            </a:r>
            <a:r>
              <a:rPr lang="en-GB" sz="1100">
                <a:solidFill>
                  <a:schemeClr val="accent1"/>
                </a:solidFill>
                <a:latin typeface="Lato" panose="020F0502020204030203"/>
                <a:ea typeface="Lato" panose="020F0502020204030203"/>
                <a:cs typeface="Lato" panose="020F0502020204030203"/>
                <a:sym typeface="Lato" panose="020F0502020204030203"/>
              </a:rPr>
              <a:t>：</a:t>
            </a:r>
            <a:endParaRPr sz="1100">
              <a:solidFill>
                <a:schemeClr val="accent1"/>
              </a:solidFill>
              <a:latin typeface="Lato" panose="020F0502020204030203"/>
              <a:ea typeface="Lato" panose="020F0502020204030203"/>
              <a:cs typeface="Lato" panose="020F0502020204030203"/>
              <a:sym typeface="Lato" panose="020F0502020204030203"/>
            </a:endParaRPr>
          </a:p>
          <a:p>
            <a:pPr marL="457200" lvl="0" indent="-298450" algn="l" rtl="0">
              <a:lnSpc>
                <a:spcPct val="115000"/>
              </a:lnSpc>
              <a:spcBef>
                <a:spcPts val="0"/>
              </a:spcBef>
              <a:spcAft>
                <a:spcPts val="0"/>
              </a:spcAft>
              <a:buClr>
                <a:schemeClr val="accent1"/>
              </a:buClr>
              <a:buSzPts val="1100"/>
              <a:buFont typeface="Lato" panose="020F0502020204030203"/>
              <a:buChar char="●"/>
            </a:pPr>
            <a:r>
              <a:rPr lang="en-GB" sz="1100">
                <a:solidFill>
                  <a:schemeClr val="accent1"/>
                </a:solidFill>
                <a:latin typeface="Lato" panose="020F0502020204030203"/>
                <a:ea typeface="Lato" panose="020F0502020204030203"/>
                <a:cs typeface="Lato" panose="020F0502020204030203"/>
                <a:sym typeface="Lato" panose="020F0502020204030203"/>
              </a:rPr>
              <a:t>通过异步轮询机制确保轴组动作完成后再执行下一步操作</a:t>
            </a:r>
            <a:endParaRPr sz="1100">
              <a:solidFill>
                <a:schemeClr val="accent1"/>
              </a:solidFill>
              <a:latin typeface="Lato" panose="020F0502020204030203"/>
              <a:ea typeface="Lato" panose="020F0502020204030203"/>
              <a:cs typeface="Lato" panose="020F0502020204030203"/>
              <a:sym typeface="Lato" panose="020F0502020204030203"/>
            </a:endParaRPr>
          </a:p>
          <a:p>
            <a:pPr marL="457200" marR="0" lvl="0" indent="-298450" algn="l" rtl="0">
              <a:lnSpc>
                <a:spcPct val="115000"/>
              </a:lnSpc>
              <a:spcBef>
                <a:spcPts val="0"/>
              </a:spcBef>
              <a:spcAft>
                <a:spcPts val="0"/>
              </a:spcAft>
              <a:buClr>
                <a:schemeClr val="accent1"/>
              </a:buClr>
              <a:buSzPts val="1100"/>
              <a:buFont typeface="Lato" panose="020F0502020204030203"/>
              <a:buChar char="●"/>
            </a:pPr>
            <a:r>
              <a:rPr lang="en-GB" sz="1100">
                <a:solidFill>
                  <a:schemeClr val="accent1"/>
                </a:solidFill>
                <a:latin typeface="Lato" panose="020F0502020204030203"/>
                <a:ea typeface="Lato" panose="020F0502020204030203"/>
                <a:cs typeface="Lato" panose="020F0502020204030203"/>
                <a:sym typeface="Lato" panose="020F0502020204030203"/>
              </a:rPr>
              <a:t>前端通过 </a:t>
            </a:r>
            <a:r>
              <a:rPr lang="en-GB" sz="1100" b="1">
                <a:solidFill>
                  <a:schemeClr val="accent1"/>
                </a:solidFill>
                <a:latin typeface="Lato" panose="020F0502020204030203"/>
                <a:ea typeface="Lato" panose="020F0502020204030203"/>
                <a:cs typeface="Lato" panose="020F0502020204030203"/>
                <a:sym typeface="Lato" panose="020F0502020204030203"/>
              </a:rPr>
              <a:t>/api/axis_groups/{group}/completion_status</a:t>
            </a:r>
            <a:r>
              <a:rPr lang="en-GB" sz="1100">
                <a:solidFill>
                  <a:schemeClr val="accent1"/>
                </a:solidFill>
                <a:latin typeface="Lato" panose="020F0502020204030203"/>
                <a:ea typeface="Lato" panose="020F0502020204030203"/>
                <a:cs typeface="Lato" panose="020F0502020204030203"/>
                <a:sym typeface="Lato" panose="020F0502020204030203"/>
              </a:rPr>
              <a:t> 接口轮询轴组状态，连续 3 次检测到完成状态后继续后续操作。 </a:t>
            </a:r>
            <a:endParaRPr sz="1100">
              <a:solidFill>
                <a:schemeClr val="accent1"/>
              </a:solidFill>
              <a:latin typeface="Lato" panose="020F0502020204030203"/>
              <a:ea typeface="Lato" panose="020F0502020204030203"/>
              <a:cs typeface="Lato" panose="020F0502020204030203"/>
              <a:sym typeface="Lato" panose="020F0502020204030203"/>
            </a:endParaRPr>
          </a:p>
          <a:p>
            <a:pPr marL="457200" marR="0" lvl="0" indent="-298450" algn="l" rtl="0">
              <a:lnSpc>
                <a:spcPct val="115000"/>
              </a:lnSpc>
              <a:spcBef>
                <a:spcPts val="0"/>
              </a:spcBef>
              <a:spcAft>
                <a:spcPts val="0"/>
              </a:spcAft>
              <a:buClr>
                <a:schemeClr val="accent1"/>
              </a:buClr>
              <a:buSzPts val="1100"/>
              <a:buFont typeface="Lato" panose="020F0502020204030203"/>
              <a:buChar char="●"/>
            </a:pPr>
            <a:r>
              <a:rPr lang="en-GB" sz="1100">
                <a:solidFill>
                  <a:schemeClr val="accent1"/>
                </a:solidFill>
                <a:latin typeface="Lato" panose="020F0502020204030203"/>
                <a:ea typeface="Lato" panose="020F0502020204030203"/>
                <a:cs typeface="Lato" panose="020F0502020204030203"/>
                <a:sym typeface="Lato" panose="020F0502020204030203"/>
              </a:rPr>
              <a:t>技术价值：避免阻塞式等待，在执行操作时仍然允许紧急停止等功能</a:t>
            </a:r>
            <a:r>
              <a:rPr lang="en-GB" sz="1100">
                <a:solidFill>
                  <a:schemeClr val="accent1"/>
                </a:solidFill>
                <a:latin typeface="Lato" panose="020F0502020204030203"/>
                <a:ea typeface="Lato" panose="020F0502020204030203"/>
                <a:cs typeface="Lato" panose="020F0502020204030203"/>
                <a:sym typeface="Lato" panose="020F0502020204030203"/>
              </a:rPr>
              <a:t>。</a:t>
            </a:r>
            <a:endParaRPr sz="1100">
              <a:solidFill>
                <a:schemeClr val="accent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100">
              <a:solidFill>
                <a:srgbClr val="404040"/>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200">
              <a:solidFill>
                <a:schemeClr val="accent1"/>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sz="120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85239666e8659fd56436eda3684d3a2e">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16890" y="640715"/>
            <a:ext cx="8110220" cy="4356735"/>
          </a:xfrm>
          <a:prstGeom prst="rect">
            <a:avLst/>
          </a:prstGeom>
        </p:spPr>
      </p:pic>
      <p:sp>
        <p:nvSpPr>
          <p:cNvPr id="121" name="Google Shape;121;p17"/>
          <p:cNvSpPr txBox="1"/>
          <p:nvPr/>
        </p:nvSpPr>
        <p:spPr>
          <a:xfrm>
            <a:off x="3298190" y="95250"/>
            <a:ext cx="2665730" cy="35496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zh-CN" sz="2400" b="1">
                <a:solidFill>
                  <a:schemeClr val="accent1"/>
                </a:solidFill>
                <a:latin typeface="Lato" panose="020F0502020204030203"/>
                <a:ea typeface="Lato" panose="020F0502020204030203"/>
                <a:cs typeface="Lato" panose="020F0502020204030203"/>
                <a:sym typeface="Lato" panose="020F0502020204030203"/>
              </a:rPr>
              <a:t>阶段功能验证测试</a:t>
            </a:r>
            <a:endParaRPr lang="zh-CN" sz="2400"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98" name="Shape 398"/>
        <p:cNvGrpSpPr/>
        <p:nvPr/>
      </p:nvGrpSpPr>
      <p:grpSpPr>
        <a:xfrm>
          <a:off x="0" y="0"/>
          <a:ext cx="0" cy="0"/>
          <a:chOff x="0" y="0"/>
          <a:chExt cx="0" cy="0"/>
        </a:xfrm>
      </p:grpSpPr>
      <p:sp>
        <p:nvSpPr>
          <p:cNvPr id="399" name="Google Shape;399;p53"/>
          <p:cNvSpPr txBox="1"/>
          <p:nvPr>
            <p:ph type="title"/>
          </p:nvPr>
        </p:nvSpPr>
        <p:spPr>
          <a:xfrm>
            <a:off x="680850" y="1332175"/>
            <a:ext cx="7347300" cy="167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8.  </a:t>
            </a:r>
            <a:r>
              <a:rPr lang="en-GB"/>
              <a:t>测试</a:t>
            </a:r>
            <a:endParaRPr lang="en-GB"/>
          </a:p>
        </p:txBody>
      </p:sp>
      <p:sp>
        <p:nvSpPr>
          <p:cNvPr id="400" name="Google Shape;400;p53"/>
          <p:cNvSpPr txBox="1"/>
          <p:nvPr/>
        </p:nvSpPr>
        <p:spPr>
          <a:xfrm>
            <a:off x="1236450" y="2000600"/>
            <a:ext cx="2644800" cy="38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solidFill>
                  <a:schemeClr val="lt1"/>
                </a:solidFill>
                <a:latin typeface="Lato" panose="020F0502020204030203"/>
                <a:ea typeface="Lato" panose="020F0502020204030203"/>
                <a:cs typeface="Lato" panose="020F0502020204030203"/>
                <a:sym typeface="Lato" panose="020F0502020204030203"/>
              </a:rPr>
              <a:t>基于</a:t>
            </a:r>
            <a:r>
              <a:rPr lang="en-GB" sz="1300">
                <a:solidFill>
                  <a:schemeClr val="lt1"/>
                </a:solidFill>
                <a:latin typeface="Lato" panose="020F0502020204030203"/>
                <a:ea typeface="Lato" panose="020F0502020204030203"/>
                <a:cs typeface="Lato" panose="020F0502020204030203"/>
                <a:sym typeface="Lato" panose="020F0502020204030203"/>
              </a:rPr>
              <a:t>unittest</a:t>
            </a:r>
            <a:endParaRPr sz="13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04" name="Shape 404"/>
        <p:cNvGrpSpPr/>
        <p:nvPr/>
      </p:nvGrpSpPr>
      <p:grpSpPr>
        <a:xfrm>
          <a:off x="0" y="0"/>
          <a:ext cx="0" cy="0"/>
          <a:chOff x="0" y="0"/>
          <a:chExt cx="0" cy="0"/>
        </a:xfrm>
      </p:grpSpPr>
      <p:sp>
        <p:nvSpPr>
          <p:cNvPr id="405" name="Google Shape;405;p54"/>
          <p:cNvSpPr txBox="1"/>
          <p:nvPr>
            <p:ph type="body" idx="2"/>
          </p:nvPr>
        </p:nvSpPr>
        <p:spPr>
          <a:xfrm>
            <a:off x="4887475" y="1352625"/>
            <a:ext cx="4088400" cy="3025500"/>
          </a:xfrm>
          <a:prstGeom prst="rect">
            <a:avLst/>
          </a:prstGeom>
        </p:spPr>
        <p:txBody>
          <a:bodyPr spcFirstLastPara="1" wrap="square" lIns="91425" tIns="91425" rIns="91425" bIns="91425" anchor="t" anchorCtr="0">
            <a:normAutofit fontScale="85000" lnSpcReduction="20000"/>
          </a:bodyPr>
          <a:lstStyle/>
          <a:p>
            <a:pPr marL="0" marR="0" lvl="0" indent="0" algn="l" rtl="0">
              <a:lnSpc>
                <a:spcPct val="115000"/>
              </a:lnSpc>
              <a:spcBef>
                <a:spcPts val="0"/>
              </a:spcBef>
              <a:spcAft>
                <a:spcPts val="0"/>
              </a:spcAft>
              <a:buNone/>
            </a:pPr>
            <a:r>
              <a:rPr lang="en-GB" sz="1190"/>
              <a:t>测试框架：</a:t>
            </a:r>
            <a:endParaRPr sz="1190"/>
          </a:p>
          <a:p>
            <a:pPr marL="457200" marR="0" lvl="0" indent="-292735" algn="l" rtl="0">
              <a:lnSpc>
                <a:spcPct val="115000"/>
              </a:lnSpc>
              <a:spcBef>
                <a:spcPts val="0"/>
              </a:spcBef>
              <a:spcAft>
                <a:spcPts val="0"/>
              </a:spcAft>
              <a:buSzPct val="100000"/>
              <a:buChar char="●"/>
            </a:pPr>
            <a:r>
              <a:rPr lang="en-GB" sz="1190"/>
              <a:t>采用 unittest 框架作为主要测试工具，提供标准化的测试流程，便于自动化执行和持续集成。 </a:t>
            </a:r>
            <a:endParaRPr sz="1190"/>
          </a:p>
          <a:p>
            <a:pPr marL="457200" marR="0" lvl="0" indent="0" algn="l" rtl="0">
              <a:lnSpc>
                <a:spcPct val="115000"/>
              </a:lnSpc>
              <a:spcBef>
                <a:spcPts val="0"/>
              </a:spcBef>
              <a:spcAft>
                <a:spcPts val="0"/>
              </a:spcAft>
              <a:buNone/>
            </a:pPr>
            <a:endParaRPr sz="1190"/>
          </a:p>
          <a:p>
            <a:pPr marL="0" marR="0" lvl="0" indent="0" algn="l" rtl="0">
              <a:lnSpc>
                <a:spcPct val="115000"/>
              </a:lnSpc>
              <a:spcBef>
                <a:spcPts val="0"/>
              </a:spcBef>
              <a:spcAft>
                <a:spcPts val="0"/>
              </a:spcAft>
              <a:buNone/>
            </a:pPr>
            <a:r>
              <a:rPr lang="en-GB" sz="1190"/>
              <a:t>测试基类设计： </a:t>
            </a:r>
            <a:endParaRPr sz="1190"/>
          </a:p>
          <a:p>
            <a:pPr marL="457200" marR="0" lvl="0" indent="-292735" algn="l" rtl="0">
              <a:lnSpc>
                <a:spcPct val="115000"/>
              </a:lnSpc>
              <a:spcBef>
                <a:spcPts val="0"/>
              </a:spcBef>
              <a:spcAft>
                <a:spcPts val="0"/>
              </a:spcAft>
              <a:buSzPct val="100000"/>
              <a:buChar char="●"/>
            </a:pPr>
            <a:r>
              <a:rPr lang="en-GB" sz="1190"/>
              <a:t>设计并实现多个 test_base 基类，用于不同类型的测试场景。 通过基类复用机制，提高测试代码的可维护性和扩展性。 </a:t>
            </a:r>
            <a:endParaRPr sz="1190"/>
          </a:p>
          <a:p>
            <a:pPr marL="457200" marR="0" lvl="0" indent="0" algn="l" rtl="0">
              <a:lnSpc>
                <a:spcPct val="115000"/>
              </a:lnSpc>
              <a:spcBef>
                <a:spcPts val="0"/>
              </a:spcBef>
              <a:spcAft>
                <a:spcPts val="0"/>
              </a:spcAft>
              <a:buNone/>
            </a:pPr>
            <a:endParaRPr sz="1190"/>
          </a:p>
          <a:p>
            <a:pPr marL="0" marR="0" lvl="0" indent="0" algn="l" rtl="0">
              <a:lnSpc>
                <a:spcPct val="115000"/>
              </a:lnSpc>
              <a:spcBef>
                <a:spcPts val="0"/>
              </a:spcBef>
              <a:spcAft>
                <a:spcPts val="0"/>
              </a:spcAft>
              <a:buNone/>
            </a:pPr>
            <a:r>
              <a:rPr lang="en-GB" sz="1190"/>
              <a:t>测试范围： </a:t>
            </a:r>
            <a:endParaRPr sz="1190"/>
          </a:p>
          <a:p>
            <a:pPr marL="457200" marR="0" lvl="0" indent="-292735" algn="l" rtl="0">
              <a:lnSpc>
                <a:spcPct val="115000"/>
              </a:lnSpc>
              <a:spcBef>
                <a:spcPts val="0"/>
              </a:spcBef>
              <a:spcAft>
                <a:spcPts val="0"/>
              </a:spcAft>
              <a:buSzPct val="100000"/>
              <a:buChar char="●"/>
            </a:pPr>
            <a:r>
              <a:rPr lang="en-GB" sz="1190"/>
              <a:t>覆盖 handler 的所有核心功能及子功能。 支持单模块独立运行与多模块协同运行，验证系统在不同组合下的稳定性。</a:t>
            </a:r>
            <a:endParaRPr sz="1190"/>
          </a:p>
          <a:p>
            <a:pPr marL="457200" marR="0" lvl="0" indent="0" algn="l" rtl="0">
              <a:lnSpc>
                <a:spcPct val="115000"/>
              </a:lnSpc>
              <a:spcBef>
                <a:spcPts val="0"/>
              </a:spcBef>
              <a:spcAft>
                <a:spcPts val="0"/>
              </a:spcAft>
              <a:buNone/>
            </a:pPr>
            <a:r>
              <a:rPr lang="en-GB" sz="1190"/>
              <a:t> </a:t>
            </a:r>
            <a:endParaRPr sz="1190"/>
          </a:p>
          <a:p>
            <a:pPr marL="0" marR="0" lvl="0" indent="0" algn="l" rtl="0">
              <a:lnSpc>
                <a:spcPct val="115000"/>
              </a:lnSpc>
              <a:spcBef>
                <a:spcPts val="0"/>
              </a:spcBef>
              <a:spcAft>
                <a:spcPts val="0"/>
              </a:spcAft>
              <a:buNone/>
            </a:pPr>
            <a:r>
              <a:rPr lang="en-GB" sz="1190"/>
              <a:t>运行场景与边界条件： </a:t>
            </a:r>
            <a:endParaRPr sz="1190"/>
          </a:p>
          <a:p>
            <a:pPr marL="457200" marR="0" lvl="0" indent="-292735" algn="l" rtl="0">
              <a:lnSpc>
                <a:spcPct val="115000"/>
              </a:lnSpc>
              <a:spcBef>
                <a:spcPts val="0"/>
              </a:spcBef>
              <a:spcAft>
                <a:spcPts val="0"/>
              </a:spcAft>
              <a:buSzPct val="100000"/>
              <a:buChar char="●"/>
            </a:pPr>
            <a:r>
              <a:rPr lang="en-GB" sz="1190"/>
              <a:t>测试在各种输入和边界条件下的行为，确保系统在异常或极端情况下的可靠性。 </a:t>
            </a:r>
            <a:endParaRPr sz="1190"/>
          </a:p>
          <a:p>
            <a:pPr marL="457200" marR="0" lvl="0" indent="0" algn="l" rtl="0">
              <a:lnSpc>
                <a:spcPct val="115000"/>
              </a:lnSpc>
              <a:spcBef>
                <a:spcPts val="0"/>
              </a:spcBef>
              <a:spcAft>
                <a:spcPts val="0"/>
              </a:spcAft>
              <a:buNone/>
            </a:pPr>
            <a:endParaRPr sz="1190"/>
          </a:p>
          <a:p>
            <a:pPr marL="0" marR="0" lvl="0" indent="0" algn="l" rtl="0">
              <a:lnSpc>
                <a:spcPct val="115000"/>
              </a:lnSpc>
              <a:spcBef>
                <a:spcPts val="0"/>
              </a:spcBef>
              <a:spcAft>
                <a:spcPts val="0"/>
              </a:spcAft>
              <a:buNone/>
            </a:pPr>
            <a:r>
              <a:rPr lang="en-GB" sz="1190"/>
              <a:t>测试目标： </a:t>
            </a:r>
            <a:endParaRPr sz="1190"/>
          </a:p>
          <a:p>
            <a:pPr marL="457200" marR="0" lvl="0" indent="-292735" algn="l" rtl="0">
              <a:lnSpc>
                <a:spcPct val="115000"/>
              </a:lnSpc>
              <a:spcBef>
                <a:spcPts val="0"/>
              </a:spcBef>
              <a:spcAft>
                <a:spcPts val="0"/>
              </a:spcAft>
              <a:buSzPct val="100000"/>
              <a:buChar char="●"/>
            </a:pPr>
            <a:r>
              <a:rPr lang="en-GB" sz="1190"/>
              <a:t>通过全面的测试方案，确保系统功能正确性、稳定性和高可靠性为持续集成、版本迭代和后续开发提供可靠的保障。</a:t>
            </a:r>
            <a:endParaRPr lang="en-GB" sz="1190"/>
          </a:p>
        </p:txBody>
      </p:sp>
      <p:sp>
        <p:nvSpPr>
          <p:cNvPr id="406" name="Google Shape;406;p54"/>
          <p:cNvSpPr txBox="1"/>
          <p:nvPr>
            <p:ph type="title"/>
          </p:nvPr>
        </p:nvSpPr>
        <p:spPr>
          <a:xfrm>
            <a:off x="686250" y="681800"/>
            <a:ext cx="2509500" cy="527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8. 测试</a:t>
            </a:r>
            <a:endParaRPr lang="en-GB"/>
          </a:p>
        </p:txBody>
      </p:sp>
      <p:pic>
        <p:nvPicPr>
          <p:cNvPr id="407" name="Google Shape;407;p54"/>
          <p:cNvPicPr preferRelativeResize="0"/>
          <p:nvPr/>
        </p:nvPicPr>
        <p:blipFill>
          <a:blip r:embed="rId1"/>
          <a:stretch>
            <a:fillRect/>
          </a:stretch>
        </p:blipFill>
        <p:spPr>
          <a:xfrm>
            <a:off x="776053" y="1401250"/>
            <a:ext cx="1331700" cy="3406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Q</a:t>
            </a:r>
            <a:r>
              <a:rPr lang="en-GB"/>
              <a:t>uestion?</a:t>
            </a:r>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1607820" y="2111375"/>
            <a:ext cx="6351270" cy="128524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特别鸣谢：</a:t>
            </a:r>
            <a:endParaRPr lang="en-GB"/>
          </a:p>
          <a:p>
            <a:pPr marL="0" lvl="0" indent="0" algn="l" rtl="0">
              <a:spcBef>
                <a:spcPts val="0"/>
              </a:spcBef>
              <a:spcAft>
                <a:spcPts val="0"/>
              </a:spcAft>
              <a:buNone/>
            </a:pPr>
            <a:r>
              <a:rPr lang="en-GB"/>
              <a:t>		云合智网（上海）技术有限公司</a:t>
            </a:r>
            <a:endParaRPr lang="en-GB"/>
          </a:p>
          <a:p>
            <a:pPr marL="0" lvl="0" indent="0" algn="l" rtl="0">
              <a:spcBef>
                <a:spcPts val="0"/>
              </a:spcBef>
              <a:spcAft>
                <a:spcPts val="0"/>
              </a:spcAft>
              <a:buNone/>
            </a:pPr>
            <a:r>
              <a:rPr lang="en-GB"/>
              <a:t>		浙江清华长三角研究院</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pic>
        <p:nvPicPr>
          <p:cNvPr id="126" name="Google Shape;126;p18"/>
          <p:cNvPicPr preferRelativeResize="0"/>
          <p:nvPr/>
        </p:nvPicPr>
        <p:blipFill>
          <a:blip r:embed="rId1"/>
          <a:stretch>
            <a:fillRect/>
          </a:stretch>
        </p:blipFill>
        <p:spPr>
          <a:xfrm>
            <a:off x="5864700" y="-12"/>
            <a:ext cx="1725775" cy="4979576"/>
          </a:xfrm>
          <a:prstGeom prst="rect">
            <a:avLst/>
          </a:prstGeom>
          <a:noFill/>
          <a:ln>
            <a:noFill/>
          </a:ln>
        </p:spPr>
      </p:pic>
      <p:pic>
        <p:nvPicPr>
          <p:cNvPr id="127" name="Google Shape;127;p18"/>
          <p:cNvPicPr preferRelativeResize="0"/>
          <p:nvPr/>
        </p:nvPicPr>
        <p:blipFill>
          <a:blip r:embed="rId2"/>
          <a:stretch>
            <a:fillRect/>
          </a:stretch>
        </p:blipFill>
        <p:spPr>
          <a:xfrm>
            <a:off x="931850" y="1364238"/>
            <a:ext cx="3450997" cy="3554012"/>
          </a:xfrm>
          <a:prstGeom prst="rect">
            <a:avLst/>
          </a:prstGeom>
          <a:noFill/>
          <a:ln>
            <a:noFill/>
          </a:ln>
        </p:spPr>
      </p:pic>
      <p:sp>
        <p:nvSpPr>
          <p:cNvPr id="128" name="Google Shape;128;p18"/>
          <p:cNvSpPr txBox="1"/>
          <p:nvPr/>
        </p:nvSpPr>
        <p:spPr>
          <a:xfrm>
            <a:off x="609325" y="469975"/>
            <a:ext cx="2902200" cy="6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b="1">
                <a:solidFill>
                  <a:schemeClr val="accent1"/>
                </a:solidFill>
                <a:latin typeface="Lato" panose="020F0502020204030203"/>
                <a:ea typeface="Lato" panose="020F0502020204030203"/>
                <a:cs typeface="Lato" panose="020F0502020204030203"/>
                <a:sym typeface="Lato" panose="020F0502020204030203"/>
              </a:rPr>
              <a:t>程序设计架构：</a:t>
            </a:r>
            <a:endParaRPr sz="1700" b="1">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32" name="Shape 132"/>
        <p:cNvGrpSpPr/>
        <p:nvPr/>
      </p:nvGrpSpPr>
      <p:grpSpPr>
        <a:xfrm>
          <a:off x="0" y="0"/>
          <a:ext cx="0" cy="0"/>
          <a:chOff x="0" y="0"/>
          <a:chExt cx="0" cy="0"/>
        </a:xfrm>
      </p:grpSpPr>
      <p:sp>
        <p:nvSpPr>
          <p:cNvPr id="133" name="Google Shape;133;p19"/>
          <p:cNvSpPr txBox="1"/>
          <p:nvPr>
            <p:ph type="title"/>
          </p:nvPr>
        </p:nvSpPr>
        <p:spPr>
          <a:xfrm>
            <a:off x="730000" y="1318650"/>
            <a:ext cx="3300900" cy="168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核心功能</a:t>
            </a:r>
            <a:endParaRPr lang="en-GB"/>
          </a:p>
        </p:txBody>
      </p:sp>
      <p:sp>
        <p:nvSpPr>
          <p:cNvPr id="134" name="Google Shape;134;p19"/>
          <p:cNvSpPr txBox="1"/>
          <p:nvPr/>
        </p:nvSpPr>
        <p:spPr>
          <a:xfrm>
            <a:off x="5134410" y="431575"/>
            <a:ext cx="3449700" cy="48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b="1">
              <a:solidFill>
                <a:schemeClr val="lt1"/>
              </a:solidFill>
            </a:endParaRPr>
          </a:p>
          <a:p>
            <a:pPr marL="457200" lvl="0" indent="-342900" algn="l" rtl="0">
              <a:spcBef>
                <a:spcPts val="0"/>
              </a:spcBef>
              <a:spcAft>
                <a:spcPts val="0"/>
              </a:spcAft>
              <a:buClr>
                <a:schemeClr val="lt1"/>
              </a:buClr>
              <a:buSzPts val="1800"/>
              <a:buChar char="●"/>
            </a:pPr>
            <a:r>
              <a:rPr lang="en-GB" sz="1800" b="1">
                <a:solidFill>
                  <a:schemeClr val="lt1"/>
                </a:solidFill>
              </a:rPr>
              <a:t>基础运动功能</a:t>
            </a:r>
            <a:endParaRPr sz="1800" b="1">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100">
                <a:solidFill>
                  <a:schemeClr val="lt1"/>
                </a:solidFill>
                <a:latin typeface="Lato" panose="020F0502020204030203"/>
                <a:ea typeface="Lato" panose="020F0502020204030203"/>
                <a:cs typeface="Lato" panose="020F0502020204030203"/>
                <a:sym typeface="Lato" panose="020F0502020204030203"/>
              </a:rPr>
              <a:t>基于 </a:t>
            </a:r>
            <a:r>
              <a:rPr lang="en-GB" sz="1100">
                <a:solidFill>
                  <a:schemeClr val="lt1"/>
                </a:solidFill>
                <a:latin typeface="Lato" panose="020F0502020204030203"/>
                <a:ea typeface="Lato" panose="020F0502020204030203"/>
                <a:cs typeface="Lato" panose="020F0502020204030203"/>
                <a:sym typeface="Lato" panose="020F0502020204030203"/>
              </a:rPr>
              <a:t>Modbus RTU 协议</a:t>
            </a:r>
            <a:endParaRPr sz="1600" b="1">
              <a:solidFill>
                <a:schemeClr val="lt1"/>
              </a:solidFill>
            </a:endParaRPr>
          </a:p>
          <a:p>
            <a:pPr marL="457200" lvl="0" indent="-342900" algn="l" rtl="0">
              <a:spcBef>
                <a:spcPts val="0"/>
              </a:spcBef>
              <a:spcAft>
                <a:spcPts val="0"/>
              </a:spcAft>
              <a:buClr>
                <a:schemeClr val="lt1"/>
              </a:buClr>
              <a:buSzPts val="1800"/>
              <a:buChar char="●"/>
            </a:pPr>
            <a:r>
              <a:rPr lang="en-GB" sz="1800" b="1">
                <a:solidFill>
                  <a:schemeClr val="lt1"/>
                </a:solidFill>
              </a:rPr>
              <a:t>传感器监控与压力管理</a:t>
            </a:r>
            <a:endParaRPr sz="1800" b="1">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100">
                <a:solidFill>
                  <a:schemeClr val="lt1"/>
                </a:solidFill>
                <a:latin typeface="Lato" panose="020F0502020204030203"/>
                <a:ea typeface="Lato" panose="020F0502020204030203"/>
                <a:cs typeface="Lato" panose="020F0502020204030203"/>
                <a:sym typeface="Lato" panose="020F0502020204030203"/>
              </a:rPr>
              <a:t>基于光电、压力传感器数据</a:t>
            </a:r>
            <a:endParaRPr sz="1600" b="1">
              <a:solidFill>
                <a:schemeClr val="lt1"/>
              </a:solidFill>
            </a:endParaRPr>
          </a:p>
          <a:p>
            <a:pPr marL="457200" lvl="0" indent="-342900" algn="l" rtl="0">
              <a:spcBef>
                <a:spcPts val="0"/>
              </a:spcBef>
              <a:spcAft>
                <a:spcPts val="0"/>
              </a:spcAft>
              <a:buClr>
                <a:schemeClr val="lt1"/>
              </a:buClr>
              <a:buSzPts val="1800"/>
              <a:buChar char="●"/>
            </a:pPr>
            <a:r>
              <a:rPr lang="en-GB" sz="1800" b="1">
                <a:solidFill>
                  <a:schemeClr val="lt1"/>
                </a:solidFill>
              </a:rPr>
              <a:t>运动范围校准</a:t>
            </a:r>
            <a:endParaRPr sz="1800" b="1">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100">
                <a:solidFill>
                  <a:schemeClr val="lt1"/>
                </a:solidFill>
                <a:latin typeface="Lato" panose="020F0502020204030203"/>
                <a:ea typeface="Lato" panose="020F0502020204030203"/>
                <a:cs typeface="Lato" panose="020F0502020204030203"/>
                <a:sym typeface="Lato" panose="020F0502020204030203"/>
              </a:rPr>
              <a:t>基于PID算法与光电传感器反馈</a:t>
            </a:r>
            <a:endParaRPr sz="1600" b="1">
              <a:solidFill>
                <a:schemeClr val="lt1"/>
              </a:solidFill>
            </a:endParaRPr>
          </a:p>
          <a:p>
            <a:pPr marL="457200" lvl="0" indent="-342900" algn="l" rtl="0">
              <a:spcBef>
                <a:spcPts val="0"/>
              </a:spcBef>
              <a:spcAft>
                <a:spcPts val="0"/>
              </a:spcAft>
              <a:buClr>
                <a:schemeClr val="lt1"/>
              </a:buClr>
              <a:buSzPts val="1800"/>
              <a:buChar char="●"/>
            </a:pPr>
            <a:r>
              <a:rPr lang="en-GB" sz="1800" b="1">
                <a:solidFill>
                  <a:schemeClr val="lt1"/>
                </a:solidFill>
              </a:rPr>
              <a:t>多轴运动控制</a:t>
            </a:r>
            <a:endParaRPr sz="1800" b="1">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100">
                <a:solidFill>
                  <a:schemeClr val="lt1"/>
                </a:solidFill>
                <a:latin typeface="Lato" panose="020F0502020204030203"/>
                <a:ea typeface="Lato" panose="020F0502020204030203"/>
                <a:cs typeface="Lato" panose="020F0502020204030203"/>
                <a:sym typeface="Lato" panose="020F0502020204030203"/>
              </a:rPr>
              <a:t>基于单例模式与多线程并行</a:t>
            </a:r>
            <a:endParaRPr sz="1100">
              <a:solidFill>
                <a:schemeClr val="lt1"/>
              </a:solidFill>
              <a:latin typeface="Lato" panose="020F0502020204030203"/>
              <a:ea typeface="Lato" panose="020F0502020204030203"/>
              <a:cs typeface="Lato" panose="020F0502020204030203"/>
              <a:sym typeface="Lato" panose="020F0502020204030203"/>
            </a:endParaRPr>
          </a:p>
          <a:p>
            <a:pPr marL="457200" lvl="0" indent="-342900" algn="l" rtl="0">
              <a:spcBef>
                <a:spcPts val="0"/>
              </a:spcBef>
              <a:spcAft>
                <a:spcPts val="0"/>
              </a:spcAft>
              <a:buClr>
                <a:schemeClr val="lt1"/>
              </a:buClr>
              <a:buSzPts val="1800"/>
              <a:buChar char="●"/>
            </a:pPr>
            <a:r>
              <a:rPr lang="en-GB" sz="1800" b="1">
                <a:solidFill>
                  <a:schemeClr val="lt1"/>
                </a:solidFill>
              </a:rPr>
              <a:t>碰撞检测与恢复</a:t>
            </a:r>
            <a:endParaRPr sz="1800" b="1">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100">
                <a:solidFill>
                  <a:schemeClr val="lt1"/>
                </a:solidFill>
                <a:latin typeface="Lato" panose="020F0502020204030203"/>
                <a:ea typeface="Lato" panose="020F0502020204030203"/>
                <a:cs typeface="Lato" panose="020F0502020204030203"/>
                <a:sym typeface="Lato" panose="020F0502020204030203"/>
              </a:rPr>
              <a:t>基于相对位置映射的防撞算法</a:t>
            </a:r>
            <a:endParaRPr sz="1600" b="1">
              <a:solidFill>
                <a:schemeClr val="lt1"/>
              </a:solidFill>
            </a:endParaRPr>
          </a:p>
          <a:p>
            <a:pPr marL="457200" lvl="0" indent="-342900" algn="l" rtl="0">
              <a:spcBef>
                <a:spcPts val="0"/>
              </a:spcBef>
              <a:spcAft>
                <a:spcPts val="0"/>
              </a:spcAft>
              <a:buClr>
                <a:schemeClr val="lt1"/>
              </a:buClr>
              <a:buSzPts val="1800"/>
              <a:buChar char="●"/>
            </a:pPr>
            <a:r>
              <a:rPr lang="en-GB" sz="1800" b="1">
                <a:solidFill>
                  <a:schemeClr val="lt1"/>
                </a:solidFill>
              </a:rPr>
              <a:t>图像识别与</a:t>
            </a:r>
            <a:r>
              <a:rPr lang="en-GB" sz="1800" b="1">
                <a:solidFill>
                  <a:schemeClr val="lt1"/>
                </a:solidFill>
              </a:rPr>
              <a:t>零点设置</a:t>
            </a:r>
            <a:endParaRPr sz="1800" b="1">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100">
                <a:solidFill>
                  <a:schemeClr val="lt1"/>
                </a:solidFill>
                <a:latin typeface="Lato" panose="020F0502020204030203"/>
                <a:ea typeface="Lato" panose="020F0502020204030203"/>
                <a:cs typeface="Lato" panose="020F0502020204030203"/>
                <a:sym typeface="Lato" panose="020F0502020204030203"/>
              </a:rPr>
              <a:t>基于OpenCV 与 FastAPI</a:t>
            </a:r>
            <a:endParaRPr sz="1600" b="1">
              <a:solidFill>
                <a:schemeClr val="lt1"/>
              </a:solidFill>
            </a:endParaRPr>
          </a:p>
          <a:p>
            <a:pPr marL="457200" lvl="0" indent="-342900" algn="l" rtl="0">
              <a:spcBef>
                <a:spcPts val="0"/>
              </a:spcBef>
              <a:spcAft>
                <a:spcPts val="0"/>
              </a:spcAft>
              <a:buClr>
                <a:schemeClr val="lt1"/>
              </a:buClr>
              <a:buSzPts val="1800"/>
              <a:buChar char="●"/>
            </a:pPr>
            <a:r>
              <a:rPr lang="en-GB" sz="1800" b="1">
                <a:solidFill>
                  <a:schemeClr val="lt1"/>
                </a:solidFill>
              </a:rPr>
              <a:t>前</a:t>
            </a:r>
            <a:r>
              <a:rPr lang="en-GB" sz="1800" b="1">
                <a:solidFill>
                  <a:schemeClr val="lt1"/>
                </a:solidFill>
              </a:rPr>
              <a:t>后端交互</a:t>
            </a:r>
            <a:endParaRPr sz="1800" b="1">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100">
                <a:solidFill>
                  <a:schemeClr val="lt1"/>
                </a:solidFill>
                <a:latin typeface="Lato" panose="020F0502020204030203"/>
                <a:ea typeface="Lato" panose="020F0502020204030203"/>
                <a:cs typeface="Lato" panose="020F0502020204030203"/>
                <a:sym typeface="Lato" panose="020F0502020204030203"/>
              </a:rPr>
              <a:t>基于FastAPI的RESTful API 服务</a:t>
            </a:r>
            <a:endParaRPr sz="1600" b="1">
              <a:solidFill>
                <a:schemeClr val="lt1"/>
              </a:solidFill>
            </a:endParaRPr>
          </a:p>
          <a:p>
            <a:pPr marL="457200" lvl="0" indent="-342900" algn="l" rtl="0">
              <a:spcBef>
                <a:spcPts val="0"/>
              </a:spcBef>
              <a:spcAft>
                <a:spcPts val="0"/>
              </a:spcAft>
              <a:buClr>
                <a:schemeClr val="lt1"/>
              </a:buClr>
              <a:buSzPts val="1800"/>
              <a:buChar char="●"/>
            </a:pPr>
            <a:r>
              <a:rPr lang="en-GB" sz="1800" b="1">
                <a:solidFill>
                  <a:schemeClr val="lt1"/>
                </a:solidFill>
              </a:rPr>
              <a:t>测试</a:t>
            </a:r>
            <a:endParaRPr sz="1800" b="1">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100">
                <a:solidFill>
                  <a:schemeClr val="lt1"/>
                </a:solidFill>
                <a:latin typeface="Lato" panose="020F0502020204030203"/>
                <a:ea typeface="Lato" panose="020F0502020204030203"/>
                <a:cs typeface="Lato" panose="020F0502020204030203"/>
                <a:sym typeface="Lato" panose="020F0502020204030203"/>
              </a:rPr>
              <a:t>基于unittest</a:t>
            </a:r>
            <a:endParaRPr sz="1600" b="1">
              <a:solidFill>
                <a:schemeClr val="lt1"/>
              </a:solidFill>
            </a:endParaRPr>
          </a:p>
          <a:p>
            <a:pPr marL="914400" lvl="0" indent="0" algn="l" rtl="0">
              <a:lnSpc>
                <a:spcPct val="115000"/>
              </a:lnSpc>
              <a:spcBef>
                <a:spcPts val="1200"/>
              </a:spcBef>
              <a:spcAft>
                <a:spcPts val="1200"/>
              </a:spcAft>
              <a:buNone/>
            </a:pPr>
            <a:endParaRPr sz="13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38" name="Shape 138"/>
        <p:cNvGrpSpPr/>
        <p:nvPr/>
      </p:nvGrpSpPr>
      <p:grpSpPr>
        <a:xfrm>
          <a:off x="0" y="0"/>
          <a:ext cx="0" cy="0"/>
          <a:chOff x="0" y="0"/>
          <a:chExt cx="0" cy="0"/>
        </a:xfrm>
      </p:grpSpPr>
      <p:sp>
        <p:nvSpPr>
          <p:cNvPr id="139" name="Google Shape;139;p20"/>
          <p:cNvSpPr txBox="1"/>
          <p:nvPr>
            <p:ph type="title"/>
          </p:nvPr>
        </p:nvSpPr>
        <p:spPr>
          <a:xfrm>
            <a:off x="725850" y="1322450"/>
            <a:ext cx="7692300" cy="1519800"/>
          </a:xfrm>
          <a:prstGeom prst="rect">
            <a:avLst/>
          </a:prstGeom>
        </p:spPr>
        <p:txBody>
          <a:bodyPr spcFirstLastPara="1" wrap="square" lIns="91425" tIns="91425" rIns="91425" bIns="91425" anchor="t" anchorCtr="0">
            <a:normAutofit/>
          </a:bodyPr>
          <a:lstStyle/>
          <a:p>
            <a:pPr marL="457200" lvl="0" indent="-457200" algn="l" rtl="0">
              <a:spcBef>
                <a:spcPts val="0"/>
              </a:spcBef>
              <a:spcAft>
                <a:spcPts val="0"/>
              </a:spcAft>
              <a:buSzPts val="3600"/>
              <a:buAutoNum type="arabicPeriod"/>
            </a:pPr>
            <a:r>
              <a:rPr lang="en-GB"/>
              <a:t>基础运动功能</a:t>
            </a:r>
            <a:endParaRPr lang="en-GB"/>
          </a:p>
        </p:txBody>
      </p:sp>
      <p:sp>
        <p:nvSpPr>
          <p:cNvPr id="140" name="Google Shape;140;p20"/>
          <p:cNvSpPr txBox="1"/>
          <p:nvPr/>
        </p:nvSpPr>
        <p:spPr>
          <a:xfrm>
            <a:off x="4668675" y="2409725"/>
            <a:ext cx="3116100" cy="2352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配置参数</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启用与禁用</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移动 &amp; 旋转控制</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读取编码器值</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读取电机状态</a:t>
            </a:r>
            <a:endParaRPr sz="1500" b="1">
              <a:solidFill>
                <a:schemeClr val="lt1"/>
              </a:solidFill>
              <a:latin typeface="Lato" panose="020F0502020204030203"/>
              <a:ea typeface="Lato" panose="020F0502020204030203"/>
              <a:cs typeface="Lato" panose="020F0502020204030203"/>
              <a:sym typeface="Lato" panose="020F0502020204030203"/>
            </a:endParaRPr>
          </a:p>
          <a:p>
            <a:pPr marL="457200" lvl="0" indent="-323850" algn="l" rtl="0">
              <a:spcBef>
                <a:spcPts val="0"/>
              </a:spcBef>
              <a:spcAft>
                <a:spcPts val="0"/>
              </a:spcAft>
              <a:buClr>
                <a:schemeClr val="lt1"/>
              </a:buClr>
              <a:buSzPts val="1500"/>
              <a:buFont typeface="Lato" panose="020F0502020204030203"/>
              <a:buAutoNum type="arabicPeriod"/>
            </a:pPr>
            <a:r>
              <a:rPr lang="en-GB" sz="1500" b="1">
                <a:solidFill>
                  <a:schemeClr val="lt1"/>
                </a:solidFill>
                <a:latin typeface="Lato" panose="020F0502020204030203"/>
                <a:ea typeface="Lato" panose="020F0502020204030203"/>
                <a:cs typeface="Lato" panose="020F0502020204030203"/>
                <a:sym typeface="Lato" panose="020F0502020204030203"/>
              </a:rPr>
              <a:t>紧急停止</a:t>
            </a:r>
            <a:endParaRPr sz="1500" b="1">
              <a:solidFill>
                <a:schemeClr val="lt1"/>
              </a:solidFill>
              <a:latin typeface="Lato" panose="020F0502020204030203"/>
              <a:ea typeface="Lato" panose="020F0502020204030203"/>
              <a:cs typeface="Lato" panose="020F0502020204030203"/>
              <a:sym typeface="Lato" panose="020F0502020204030203"/>
            </a:endParaRPr>
          </a:p>
        </p:txBody>
      </p:sp>
      <p:sp>
        <p:nvSpPr>
          <p:cNvPr id="141" name="Google Shape;141;p20"/>
          <p:cNvSpPr txBox="1"/>
          <p:nvPr/>
        </p:nvSpPr>
        <p:spPr>
          <a:xfrm>
            <a:off x="2253750" y="1978650"/>
            <a:ext cx="1881300" cy="56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300">
                <a:solidFill>
                  <a:schemeClr val="lt1"/>
                </a:solidFill>
                <a:latin typeface="Lato" panose="020F0502020204030203"/>
                <a:ea typeface="Lato" panose="020F0502020204030203"/>
                <a:cs typeface="Lato" panose="020F0502020204030203"/>
                <a:sym typeface="Lato" panose="020F0502020204030203"/>
              </a:rPr>
              <a:t>基于</a:t>
            </a:r>
            <a:r>
              <a:rPr lang="en-GB" sz="1300">
                <a:solidFill>
                  <a:schemeClr val="lt1"/>
                </a:solidFill>
                <a:latin typeface="Lato" panose="020F0502020204030203"/>
                <a:ea typeface="Lato" panose="020F0502020204030203"/>
                <a:cs typeface="Lato" panose="020F0502020204030203"/>
                <a:sym typeface="Lato" panose="020F0502020204030203"/>
              </a:rPr>
              <a:t>Modbus RTU 协议</a:t>
            </a:r>
            <a:endParaRPr sz="1300">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4950" y="691520"/>
            <a:ext cx="3300900" cy="168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1.1 </a:t>
            </a:r>
            <a:r>
              <a:rPr lang="en-GB"/>
              <a:t>配置参数</a:t>
            </a:r>
            <a:endParaRPr lang="en-GB"/>
          </a:p>
        </p:txBody>
      </p:sp>
      <p:pic>
        <p:nvPicPr>
          <p:cNvPr id="147" name="Google Shape;147;p21"/>
          <p:cNvPicPr preferRelativeResize="0"/>
          <p:nvPr/>
        </p:nvPicPr>
        <p:blipFill>
          <a:blip r:embed="rId1"/>
          <a:stretch>
            <a:fillRect/>
          </a:stretch>
        </p:blipFill>
        <p:spPr>
          <a:xfrm>
            <a:off x="553802" y="1554068"/>
            <a:ext cx="3696076" cy="3033575"/>
          </a:xfrm>
          <a:prstGeom prst="rect">
            <a:avLst/>
          </a:prstGeom>
          <a:noFill/>
          <a:ln>
            <a:noFill/>
          </a:ln>
        </p:spPr>
      </p:pic>
      <p:sp>
        <p:nvSpPr>
          <p:cNvPr id="148" name="Google Shape;148;p21"/>
          <p:cNvSpPr txBox="1"/>
          <p:nvPr/>
        </p:nvSpPr>
        <p:spPr>
          <a:xfrm>
            <a:off x="4610375" y="1003100"/>
            <a:ext cx="4482300" cy="34581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sz="1300">
                <a:solidFill>
                  <a:schemeClr val="accent1"/>
                </a:solidFill>
                <a:latin typeface="Lato" panose="020F0502020204030203"/>
                <a:ea typeface="Lato" panose="020F0502020204030203"/>
                <a:cs typeface="Lato" panose="020F0502020204030203"/>
                <a:sym typeface="Lato" panose="020F0502020204030203"/>
              </a:rPr>
              <a:t>每个电机初始化时将声明私有变量：</a:t>
            </a:r>
            <a:r>
              <a:rPr lang="en-GB" sz="1300" b="1">
                <a:solidFill>
                  <a:schemeClr val="accent1"/>
                </a:solidFill>
                <a:latin typeface="Lato" panose="020F0502020204030203"/>
                <a:ea typeface="Lato" panose="020F0502020204030203"/>
                <a:cs typeface="Lato" panose="020F0502020204030203"/>
                <a:sym typeface="Lato" panose="020F0502020204030203"/>
              </a:rPr>
              <a:t>self.config</a:t>
            </a:r>
            <a:endParaRPr sz="1300" b="1">
              <a:solidFill>
                <a:schemeClr val="accent1"/>
              </a:solidFill>
              <a:latin typeface="Lato" panose="020F0502020204030203"/>
              <a:ea typeface="Lato" panose="020F0502020204030203"/>
              <a:cs typeface="Lato" panose="020F0502020204030203"/>
              <a:sym typeface="Lato" panose="020F0502020204030203"/>
            </a:endParaRPr>
          </a:p>
          <a:p>
            <a:pPr marL="457200" marR="0" lvl="0" indent="0" algn="l" rtl="0">
              <a:lnSpc>
                <a:spcPct val="115000"/>
              </a:lnSpc>
              <a:spcBef>
                <a:spcPts val="0"/>
              </a:spcBef>
              <a:spcAft>
                <a:spcPts val="0"/>
              </a:spcAft>
              <a:buNone/>
            </a:pPr>
            <a:r>
              <a:rPr lang="en-GB" sz="1300">
                <a:solidFill>
                  <a:schemeClr val="accent1"/>
                </a:solidFill>
                <a:latin typeface="Lato" panose="020F0502020204030203"/>
                <a:ea typeface="Lato" panose="020F0502020204030203"/>
                <a:cs typeface="Lato" panose="020F0502020204030203"/>
                <a:sym typeface="Lato" panose="020F0502020204030203"/>
              </a:rPr>
              <a:t>用于储存关于电机配置信息的MotorConfig类实例</a:t>
            </a: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0" algn="l" rtl="0">
              <a:lnSpc>
                <a:spcPct val="115000"/>
              </a:lnSpc>
              <a:spcBef>
                <a:spcPts val="0"/>
              </a:spcBef>
              <a:spcAft>
                <a:spcPts val="0"/>
              </a:spcAft>
              <a:buNone/>
            </a:pP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sz="1300">
                <a:solidFill>
                  <a:schemeClr val="accent1"/>
                </a:solidFill>
                <a:latin typeface="Lato" panose="020F0502020204030203"/>
                <a:ea typeface="Lato" panose="020F0502020204030203"/>
                <a:cs typeface="Lato" panose="020F0502020204030203"/>
                <a:sym typeface="Lato" panose="020F0502020204030203"/>
              </a:rPr>
              <a:t>上层文件通过</a:t>
            </a:r>
            <a:r>
              <a:rPr lang="en-GB" sz="1300" b="1">
                <a:solidFill>
                  <a:schemeClr val="accent1"/>
                </a:solidFill>
                <a:latin typeface="Lato" panose="020F0502020204030203"/>
                <a:ea typeface="Lato" panose="020F0502020204030203"/>
                <a:cs typeface="Lato" panose="020F0502020204030203"/>
                <a:sym typeface="Lato" panose="020F0502020204030203"/>
              </a:rPr>
              <a:t>config.json</a:t>
            </a:r>
            <a:r>
              <a:rPr lang="en-GB" sz="1300">
                <a:solidFill>
                  <a:schemeClr val="accent1"/>
                </a:solidFill>
                <a:latin typeface="Lato" panose="020F0502020204030203"/>
                <a:ea typeface="Lato" panose="020F0502020204030203"/>
                <a:cs typeface="Lato" panose="020F0502020204030203"/>
                <a:sym typeface="Lato" panose="020F0502020204030203"/>
              </a:rPr>
              <a:t>文件中对应电机cfg创建</a:t>
            </a:r>
            <a:r>
              <a:rPr lang="en-GB" sz="1300" b="1">
                <a:solidFill>
                  <a:schemeClr val="accent1"/>
                </a:solidFill>
                <a:latin typeface="Lato" panose="020F0502020204030203"/>
                <a:ea typeface="Lato" panose="020F0502020204030203"/>
                <a:cs typeface="Lato" panose="020F0502020204030203"/>
                <a:sym typeface="Lato" panose="020F0502020204030203"/>
              </a:rPr>
              <a:t>MotorConfig</a:t>
            </a:r>
            <a:r>
              <a:rPr lang="en-GB" sz="1300">
                <a:solidFill>
                  <a:schemeClr val="accent1"/>
                </a:solidFill>
                <a:latin typeface="Lato" panose="020F0502020204030203"/>
                <a:ea typeface="Lato" panose="020F0502020204030203"/>
                <a:cs typeface="Lato" panose="020F0502020204030203"/>
                <a:sym typeface="Lato" panose="020F0502020204030203"/>
              </a:rPr>
              <a:t>类实例作为初始化电机参数</a:t>
            </a: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0" algn="l" rtl="0">
              <a:lnSpc>
                <a:spcPct val="115000"/>
              </a:lnSpc>
              <a:spcBef>
                <a:spcPts val="0"/>
              </a:spcBef>
              <a:spcAft>
                <a:spcPts val="0"/>
              </a:spcAft>
              <a:buNone/>
            </a:pP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sz="1300">
                <a:solidFill>
                  <a:schemeClr val="accent1"/>
                </a:solidFill>
                <a:latin typeface="Lato" panose="020F0502020204030203"/>
                <a:ea typeface="Lato" panose="020F0502020204030203"/>
                <a:cs typeface="Lato" panose="020F0502020204030203"/>
                <a:sym typeface="Lato" panose="020F0502020204030203"/>
              </a:rPr>
              <a:t>允许用户调用 </a:t>
            </a:r>
            <a:r>
              <a:rPr lang="en-GB" sz="1300" b="1">
                <a:solidFill>
                  <a:schemeClr val="accent1"/>
                </a:solidFill>
                <a:latin typeface="Lato" panose="020F0502020204030203"/>
                <a:ea typeface="Lato" panose="020F0502020204030203"/>
                <a:cs typeface="Lato" panose="020F0502020204030203"/>
                <a:sym typeface="Lato" panose="020F0502020204030203"/>
              </a:rPr>
              <a:t>def configure</a:t>
            </a:r>
            <a:r>
              <a:rPr lang="en-GB" sz="1300">
                <a:solidFill>
                  <a:schemeClr val="accent1"/>
                </a:solidFill>
                <a:latin typeface="Lato" panose="020F0502020204030203"/>
                <a:ea typeface="Lato" panose="020F0502020204030203"/>
                <a:cs typeface="Lato" panose="020F0502020204030203"/>
                <a:sym typeface="Lato" panose="020F0502020204030203"/>
              </a:rPr>
              <a:t> 进行手动参数配置（移动部分目前仅支持速度，旋转部分目前支持旋转速度与旋转方向）。</a:t>
            </a: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0" algn="l" rtl="0">
              <a:lnSpc>
                <a:spcPct val="115000"/>
              </a:lnSpc>
              <a:spcBef>
                <a:spcPts val="0"/>
              </a:spcBef>
              <a:spcAft>
                <a:spcPts val="0"/>
              </a:spcAft>
              <a:buNone/>
            </a:pP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sz="1300">
                <a:solidFill>
                  <a:schemeClr val="accent1"/>
                </a:solidFill>
                <a:latin typeface="Lato" panose="020F0502020204030203"/>
                <a:ea typeface="Lato" panose="020F0502020204030203"/>
                <a:cs typeface="Lato" panose="020F0502020204030203"/>
                <a:sym typeface="Lato" panose="020F0502020204030203"/>
              </a:rPr>
              <a:t>成功设置后，当收到无相关参数的运动指令后，电机将以配置速度，角度运行。</a:t>
            </a: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0" algn="l" rtl="0">
              <a:lnSpc>
                <a:spcPct val="115000"/>
              </a:lnSpc>
              <a:spcBef>
                <a:spcPts val="0"/>
              </a:spcBef>
              <a:spcAft>
                <a:spcPts val="0"/>
              </a:spcAft>
              <a:buNone/>
            </a:pPr>
            <a:endParaRPr sz="1300">
              <a:solidFill>
                <a:schemeClr val="accent1"/>
              </a:solidFill>
              <a:latin typeface="Lato" panose="020F0502020204030203"/>
              <a:ea typeface="Lato" panose="020F0502020204030203"/>
              <a:cs typeface="Lato" panose="020F0502020204030203"/>
              <a:sym typeface="Lato" panose="020F0502020204030203"/>
            </a:endParaR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sz="1300">
                <a:solidFill>
                  <a:schemeClr val="accent1"/>
                </a:solidFill>
                <a:latin typeface="Lato" panose="020F0502020204030203"/>
                <a:ea typeface="Lato" panose="020F0502020204030203"/>
                <a:cs typeface="Lato" panose="020F0502020204030203"/>
                <a:sym typeface="Lato" panose="020F0502020204030203"/>
              </a:rPr>
              <a:t>电机运动范围可在完成全轴组外层校准后自动完成配置</a:t>
            </a:r>
            <a:endParaRPr sz="1300">
              <a:solidFill>
                <a:schemeClr val="accent1"/>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691125" y="589425"/>
            <a:ext cx="2174100" cy="54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1.2 </a:t>
            </a:r>
            <a:r>
              <a:rPr lang="en-GB"/>
              <a:t>启用与禁用</a:t>
            </a:r>
            <a:r>
              <a:rPr lang="en-GB"/>
              <a:t> </a:t>
            </a:r>
            <a:endParaRPr lang="en-GB"/>
          </a:p>
        </p:txBody>
      </p:sp>
      <p:sp>
        <p:nvSpPr>
          <p:cNvPr id="154" name="Google Shape;154;p22"/>
          <p:cNvSpPr txBox="1"/>
          <p:nvPr>
            <p:ph type="body" idx="2"/>
          </p:nvPr>
        </p:nvSpPr>
        <p:spPr>
          <a:xfrm>
            <a:off x="5174225" y="1743675"/>
            <a:ext cx="3374400" cy="16044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允许用户对电机开/关状态进行修改</a:t>
            </a:r>
            <a:endParaRPr lang="en-GB"/>
          </a:p>
          <a:p>
            <a:pPr marL="457200" marR="0" lvl="0" indent="0" algn="l" rtl="0">
              <a:lnSpc>
                <a:spcPct val="115000"/>
              </a:lnSpc>
              <a:spcBef>
                <a:spcPts val="0"/>
              </a:spcBef>
              <a:spcAft>
                <a:spcPts val="0"/>
              </a:spcAft>
              <a:buNone/>
            </a:pPr>
          </a:p>
          <a:p>
            <a:pPr marL="457200" marR="0" lvl="0" indent="-311150" algn="l" rtl="0">
              <a:lnSpc>
                <a:spcPct val="115000"/>
              </a:lnSpc>
              <a:spcBef>
                <a:spcPts val="0"/>
              </a:spcBef>
              <a:spcAft>
                <a:spcPts val="0"/>
              </a:spcAft>
              <a:buClr>
                <a:schemeClr val="accent1"/>
              </a:buClr>
              <a:buSzPts val="1300"/>
              <a:buFont typeface="Lato" panose="020F0502020204030203"/>
              <a:buChar char="●"/>
            </a:pPr>
            <a:r>
              <a:rPr lang="en-GB"/>
              <a:t>调用 </a:t>
            </a:r>
            <a:r>
              <a:rPr lang="en-GB" b="1"/>
              <a:t>def enable(self)</a:t>
            </a:r>
            <a:r>
              <a:rPr lang="en-GB"/>
              <a:t> 功能将解除紧急停止状态</a:t>
            </a:r>
            <a:endParaRPr lang="en-GB"/>
          </a:p>
        </p:txBody>
      </p:sp>
      <p:pic>
        <p:nvPicPr>
          <p:cNvPr id="155" name="Google Shape;155;p22"/>
          <p:cNvPicPr preferRelativeResize="0"/>
          <p:nvPr/>
        </p:nvPicPr>
        <p:blipFill>
          <a:blip r:embed="rId1"/>
          <a:stretch>
            <a:fillRect/>
          </a:stretch>
        </p:blipFill>
        <p:spPr>
          <a:xfrm>
            <a:off x="745763" y="1273900"/>
            <a:ext cx="2774626" cy="3707474"/>
          </a:xfrm>
          <a:prstGeom prst="rect">
            <a:avLst/>
          </a:prstGeom>
          <a:noFill/>
          <a:ln>
            <a:noFill/>
          </a:ln>
        </p:spPr>
      </p:pic>
    </p:spTree>
  </p:cSld>
  <p:clrMapOvr>
    <a:masterClrMapping/>
  </p:clrMapOvr>
</p:sld>
</file>

<file path=ppt/tags/tag1.xml><?xml version="1.0" encoding="utf-8"?>
<p:tagLst xmlns:p="http://schemas.openxmlformats.org/presentationml/2006/main">
  <p:tag name="KSO_WM_MEDIACOVER_FLAG" val="1"/>
  <p:tag name="KSO_WM_UNIT_MEDIACOVER_BTN_STATE" val="1"/>
  <p:tag name="KSO_WM_UNIT_MEDIACOVER_BTNRECT" val="0*0*0*0"/>
</p:tagLst>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5936</Words>
  <Application>WPS 演示</Application>
  <PresentationFormat/>
  <Paragraphs>434</Paragraphs>
  <Slides>43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43</vt:i4>
      </vt:variant>
    </vt:vector>
  </HeadingPairs>
  <TitlesOfParts>
    <vt:vector size="56" baseType="lpstr">
      <vt:lpstr>Arial</vt:lpstr>
      <vt:lpstr>宋体</vt:lpstr>
      <vt:lpstr>Wingdings</vt:lpstr>
      <vt:lpstr>Arial</vt:lpstr>
      <vt:lpstr>Raleway</vt:lpstr>
      <vt:lpstr>Lato</vt:lpstr>
      <vt:lpstr>微软雅黑</vt:lpstr>
      <vt:lpstr>Arial Unicode MS</vt:lpstr>
      <vt:lpstr>Roboto</vt:lpstr>
      <vt:lpstr>Roboto Mono</vt:lpstr>
      <vt:lpstr>Segoe Print</vt:lpstr>
      <vt:lpstr>Bodoni MT</vt:lpstr>
      <vt:lpstr>Streamline</vt:lpstr>
      <vt:lpstr>双区域探针PCB测试台控制系统的设计与实现</vt:lpstr>
      <vt:lpstr>PowerPoint 演示文稿</vt:lpstr>
      <vt:lpstr>PowerPoint 演示文稿</vt:lpstr>
      <vt:lpstr>PowerPoint 演示文稿</vt:lpstr>
      <vt:lpstr>PowerPoint 演示文稿</vt:lpstr>
      <vt:lpstr>核心功能</vt:lpstr>
      <vt:lpstr>基础运动功能</vt:lpstr>
      <vt:lpstr>1.1 配置参数</vt:lpstr>
      <vt:lpstr>1.2 启用与禁用 </vt:lpstr>
      <vt:lpstr>1.3 移动 &amp; 旋转控制</vt:lpstr>
      <vt:lpstr>1.4 读取编码器值</vt:lpstr>
      <vt:lpstr>1.5 读取电机状态</vt:lpstr>
      <vt:lpstr>1.6 紧急停止</vt:lpstr>
      <vt:lpstr>2.  传感器监控与压力管理</vt:lpstr>
      <vt:lpstr>2.1 光电限位传感器</vt:lpstr>
      <vt:lpstr>2.1 探针压力传感器</vt:lpstr>
      <vt:lpstr>3.  运动范围校准</vt:lpstr>
      <vt:lpstr>3.1 自动校准算法</vt:lpstr>
      <vt:lpstr>3.2 校准数据储存</vt:lpstr>
      <vt:lpstr>4.  多轴运动控制</vt:lpstr>
      <vt:lpstr>4.1 运动调度算法</vt:lpstr>
      <vt:lpstr>4.2 独立线程运动</vt:lpstr>
      <vt:lpstr>5.  碰撞检测与恢复</vt:lpstr>
      <vt:lpstr>5.1 碰撞检测原理</vt:lpstr>
      <vt:lpstr>5.2 物理参数</vt:lpstr>
      <vt:lpstr>5.3 碰撞条件分析</vt:lpstr>
      <vt:lpstr>5.3 碰撞条件分析</vt:lpstr>
      <vt:lpstr>5.3 碰撞条件分析</vt:lpstr>
      <vt:lpstr>5.4 电子围栏与状态自动恢复</vt:lpstr>
      <vt:lpstr>6.  图像识别与零点设置</vt:lpstr>
      <vt:lpstr>6.1  图像上传、下载与解码</vt:lpstr>
      <vt:lpstr>6.2 模板匹配</vt:lpstr>
      <vt:lpstr>6.3 轮廓检测与定位</vt:lpstr>
      <vt:lpstr>6.4 粗校准</vt:lpstr>
      <vt:lpstr>6.4 精校准</vt:lpstr>
      <vt:lpstr>6.5 零点设置</vt:lpstr>
      <vt:lpstr>7.  前后端交互</vt:lpstr>
      <vt:lpstr>7. 前后端交互</vt:lpstr>
      <vt:lpstr>7. 前后端交互</vt:lpstr>
      <vt:lpstr>8.  测试</vt:lpstr>
      <vt:lpstr>8. 测试</vt:lpstr>
      <vt:lpstr>Question?</vt:lpstr>
      <vt:lpstr>		浙江清华长三角研究院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双区域探针PCB测试台控制系统的设计与实现</dc:title>
  <dc:creator/>
  <cp:lastModifiedBy>Sky1ine</cp:lastModifiedBy>
  <cp:revision>2</cp:revision>
  <dcterms:created xsi:type="dcterms:W3CDTF">2025-08-18T04:37:00Z</dcterms:created>
  <dcterms:modified xsi:type="dcterms:W3CDTF">2025-08-29T20:36:46Z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A91CF4846C7F426EAA412A9125991E70_12</vt:lpwstr>
  </property>
  <property fmtid="{D5CDD505-2E9C-101B-9397-08002B2CF9AE}" pid="3" name="KSOProductBuildVer">
    <vt:lpwstr>2052-12.1.0.22529</vt:lpwstr>
  </property>
</Properties>
</file>